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13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94" r:id="rId3"/>
    <p:sldId id="346" r:id="rId4"/>
    <p:sldId id="342" r:id="rId5"/>
    <p:sldId id="302" r:id="rId6"/>
    <p:sldId id="303" r:id="rId7"/>
    <p:sldId id="304" r:id="rId8"/>
    <p:sldId id="305" r:id="rId9"/>
    <p:sldId id="306" r:id="rId10"/>
    <p:sldId id="343" r:id="rId11"/>
    <p:sldId id="339" r:id="rId12"/>
    <p:sldId id="347" r:id="rId13"/>
    <p:sldId id="344" r:id="rId14"/>
    <p:sldId id="341" r:id="rId15"/>
    <p:sldId id="340" r:id="rId16"/>
    <p:sldId id="311" r:id="rId17"/>
  </p:sldIdLst>
  <p:sldSz cx="5765800" cy="3244850"/>
  <p:notesSz cx="9931400" cy="6794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913B"/>
    <a:srgbClr val="57EF43"/>
    <a:srgbClr val="88A9D2"/>
    <a:srgbClr val="376092"/>
    <a:srgbClr val="F8FAF4"/>
    <a:srgbClr val="F7FFF9"/>
    <a:srgbClr val="FBFAFC"/>
    <a:srgbClr val="F6FBFC"/>
    <a:srgbClr val="FFFDFB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FD0F851-EC5A-4D38-B0AD-8093EC10F338}" styleName="Светлый стиль 1 -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931" autoAdjust="0"/>
  </p:normalViewPr>
  <p:slideViewPr>
    <p:cSldViewPr>
      <p:cViewPr>
        <p:scale>
          <a:sx n="230" d="100"/>
          <a:sy n="230" d="100"/>
        </p:scale>
        <p:origin x="576" y="-18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9;&#1060;&#1050;\!%20&#1055;&#1086;&#1084;&#1086;&#1097;&#1085;&#1080;&#1082;\&#1055;&#1088;&#1080;&#1085;&#1094;&#1080;&#1087;&#1099;%20&#1086;&#1090;&#1082;&#1088;&#1099;&#1090;&#1086;&#1089;&#1090;&#1080;\&#1051;&#1080;&#1089;&#1090;%20Microsoft%20Exce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59;&#1060;&#1050;\!%20&#1055;&#1086;&#1084;&#1086;&#1097;&#1085;&#1080;&#1082;\&#1055;&#1088;&#1080;&#1085;&#1094;&#1080;&#1087;&#1099;%20&#1086;&#1090;&#1082;&#1088;&#1099;&#1090;&#1086;&#1089;&#1090;&#1080;\&#1051;&#1080;&#1089;&#1090;%20Microsoft%20Exce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4;&#1086;&#1097;&#1085;&#1080;&#1082;\&#1055;&#1088;&#1080;&#1085;&#1094;&#1080;&#1087;&#1099;%20&#1086;&#1090;&#1082;&#1088;&#1099;&#1090;&#1086;&#1089;&#1090;&#1080;\&#1050;&#1085;&#1080;&#1075;&#1072;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4;&#1086;&#1097;&#1085;&#1080;&#1082;\&#1055;&#1088;&#1080;&#1085;&#1094;&#1080;&#1087;&#1099;%20&#1086;&#1090;&#1082;&#1088;&#1099;&#1090;&#1086;&#1089;&#1090;&#1080;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Tatiana\Desktop\&#1059;&#1060;&#1050;\&#1055;&#1088;&#1080;&#1085;&#1094;&#1080;&#1087;&#1099;%20&#1086;&#1090;&#1082;&#1088;&#1099;&#1090;&#1086;&#1089;&#1090;&#1080;\&#1040;&#1085;&#1072;&#1083;&#1080;&#1079;%20&#1086;&#1073;&#1088;&#1072;&#1097;&#1077;&#1085;&#1080;&#1081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E:\&#1055;&#1088;&#1080;&#1085;&#1094;&#1080;&#1087;&#1099;%20&#1086;&#1090;&#1082;&#1088;&#1099;&#1090;&#1086;&#1089;&#1090;&#1080;\&#1050;&#1085;&#1080;&#1075;&#1072;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vilkovatv\Desktop\&#1055;&#1086;&#1088;&#1091;&#1095;&#1077;&#1085;&#1080;&#1103;\&#1054;&#1090;&#1095;&#1077;&#1090;%20&#1087;&#1086;%20&#1086;&#1073;&#1088;&#1072;&#1097;%20&#1087;&#1088;&#1080;&#1085;&#1094;%20&#1086;&#1090;&#1082;&#1088;&#1099;&#1090;\&#1051;&#1080;&#1089;&#1090;%20Microsoft%20Excel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7198939894861145"/>
          <c:y val="5.8067447189589588E-2"/>
          <c:w val="0.37002442724644541"/>
          <c:h val="0.88386510562082077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Лист1!$B$4:$B$11</c:f>
              <c:strCache>
                <c:ptCount val="8"/>
                <c:pt idx="0">
                  <c:v>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права и свободы человека и гражданина</c:v>
                </c:pt>
                <c:pt idx="2">
                  <c:v>закупки для государственных и муниципальных нужд</c:v>
                </c:pt>
                <c:pt idx="3">
                  <c:v>контрольно-ревизионная деятельность (финансовая проверка организаций, учреждений)</c:v>
                </c:pt>
                <c:pt idx="4">
                  <c:v>госпошлины</c:v>
                </c:pt>
                <c:pt idx="5">
                  <c:v>исполнение судебных решений</c:v>
                </c:pt>
                <c:pt idx="6">
                  <c:v>оплата жилищно-коммунальных услуг (ЖКХ), взносов в Фонд капитального ремонта</c:v>
                </c:pt>
                <c:pt idx="7">
                  <c:v>трудоустройство. Безработица. Органы службы занятости. Государственные услуги в области содействия занятости населения</c:v>
                </c:pt>
              </c:strCache>
            </c:strRef>
          </c:cat>
          <c:val>
            <c:numRef>
              <c:f>Лист1!$C$4:$C$11</c:f>
              <c:numCache>
                <c:formatCode>General</c:formatCode>
                <c:ptCount val="8"/>
                <c:pt idx="0">
                  <c:v>35</c:v>
                </c:pt>
                <c:pt idx="1">
                  <c:v>9</c:v>
                </c:pt>
                <c:pt idx="2">
                  <c:v>8</c:v>
                </c:pt>
                <c:pt idx="3">
                  <c:v>5</c:v>
                </c:pt>
                <c:pt idx="4">
                  <c:v>3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3A-4E4A-800E-DB92A8F7537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4359424"/>
        <c:axId val="215255296"/>
      </c:barChart>
      <c:catAx>
        <c:axId val="214359424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 algn="just">
              <a:defRPr sz="450"/>
            </a:pPr>
            <a:endParaRPr lang="ru-RU"/>
          </a:p>
        </c:txPr>
        <c:crossAx val="215255296"/>
        <c:crosses val="autoZero"/>
        <c:auto val="1"/>
        <c:lblAlgn val="ctr"/>
        <c:lblOffset val="100"/>
        <c:noMultiLvlLbl val="0"/>
      </c:catAx>
      <c:valAx>
        <c:axId val="215255296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43594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3922092301953561"/>
          <c:y val="0.13266705412663862"/>
          <c:w val="0.37832551391824409"/>
          <c:h val="0.734665891746722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5">
                <a:lumMod val="40000"/>
                <a:lumOff val="60000"/>
              </a:schemeClr>
            </a:solidFill>
            <a:ln w="3175">
              <a:solidFill>
                <a:schemeClr val="accent5">
                  <a:lumMod val="75000"/>
                </a:schemeClr>
              </a:solidFill>
            </a:ln>
          </c:spPr>
          <c:invertIfNegative val="0"/>
          <c:cat>
            <c:strRef>
              <c:f>Лист2!$B$3:$B$4</c:f>
              <c:strCache>
                <c:ptCount val="2"/>
                <c:pt idx="0">
                  <c:v>с 1 января 2026 по 31 марта 2026</c:v>
                </c:pt>
                <c:pt idx="1">
                  <c:v>с 1 января 2026 по 30 июня 2026</c:v>
                </c:pt>
              </c:strCache>
            </c:strRef>
          </c:cat>
          <c:val>
            <c:numRef>
              <c:f>Лист2!$C$3:$C$4</c:f>
              <c:numCache>
                <c:formatCode>General</c:formatCode>
                <c:ptCount val="2"/>
                <c:pt idx="0">
                  <c:v>29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A4-46A4-A1D3-FAD26946D5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5283200"/>
        <c:axId val="215284736"/>
      </c:barChart>
      <c:catAx>
        <c:axId val="215283200"/>
        <c:scaling>
          <c:orientation val="minMax"/>
        </c:scaling>
        <c:delete val="0"/>
        <c:axPos val="l"/>
        <c:min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in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400"/>
            </a:pPr>
            <a:endParaRPr lang="ru-RU"/>
          </a:p>
        </c:txPr>
        <c:crossAx val="215284736"/>
        <c:crosses val="autoZero"/>
        <c:auto val="1"/>
        <c:lblAlgn val="ctr"/>
        <c:lblOffset val="100"/>
        <c:noMultiLvlLbl val="0"/>
      </c:catAx>
      <c:valAx>
        <c:axId val="215284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1528320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5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9326420328296855"/>
          <c:y val="5.9627040266851769E-2"/>
          <c:w val="0.44610885248861237"/>
          <c:h val="0.8899193102765813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5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Лист2!$C$5:$C$19</c:f>
              <c:strCache>
                <c:ptCount val="15"/>
                <c:pt idx="0">
                  <c:v> 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закупки для государственных и муниципальных нужд</c:v>
                </c:pt>
                <c:pt idx="2">
                  <c:v>банковские переводы</c:v>
                </c:pt>
                <c:pt idx="3">
                  <c:v>госпошлины</c:v>
                </c:pt>
                <c:pt idx="4">
                  <c:v>права и свободы человека и гражданина</c:v>
                </c:pt>
                <c:pt idx="5">
                  <c:v>контрольно-ревизионная деятельность (финансовая проверка организаций, учреждений)</c:v>
                </c:pt>
                <c:pt idx="6">
                  <c:v>исполнение судебных решений</c:v>
                </c:pt>
                <c:pt idx="7">
                  <c:v>госавтоинспекция МВД России (ГИБДД)</c:v>
                </c:pt>
                <c:pt idx="8">
                  <c:v>противодействие преступности</c:v>
                </c:pt>
                <c:pt idx="9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</c:v>
                </c:pt>
                <c:pt idx="10">
                  <c:v>расчетный счет</c:v>
                </c:pt>
                <c:pt idx="11">
                  <c:v>деятельность Федерального казначейства (Казначейства России)</c:v>
                </c:pt>
                <c:pt idx="12">
                  <c:v>защита информации, прав субъектов, участвующих в информационных процессах и информатизация. Персональные данные граждан</c:v>
                </c:pt>
                <c:pt idx="13">
                  <c:v>оплата жилищно-коммунальных услуг (ЖКХ), взносов в Фонд капитального ремонта</c:v>
                </c:pt>
                <c:pt idx="14">
                  <c:v>трудовой стаж и трудовые книжки</c:v>
                </c:pt>
              </c:strCache>
            </c:strRef>
          </c:cat>
          <c:val>
            <c:numRef>
              <c:f>Лист2!$D$5:$D$19</c:f>
              <c:numCache>
                <c:formatCode>General</c:formatCode>
                <c:ptCount val="15"/>
                <c:pt idx="0">
                  <c:v>98</c:v>
                </c:pt>
                <c:pt idx="1">
                  <c:v>17</c:v>
                </c:pt>
                <c:pt idx="2">
                  <c:v>11</c:v>
                </c:pt>
                <c:pt idx="3">
                  <c:v>8</c:v>
                </c:pt>
                <c:pt idx="4">
                  <c:v>7</c:v>
                </c:pt>
                <c:pt idx="5">
                  <c:v>5</c:v>
                </c:pt>
                <c:pt idx="6">
                  <c:v>4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4F-4AF7-AFD1-8254CDADCAC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5739008"/>
        <c:axId val="215741952"/>
      </c:barChart>
      <c:catAx>
        <c:axId val="215739008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215741952"/>
        <c:crosses val="autoZero"/>
        <c:auto val="1"/>
        <c:lblAlgn val="ctr"/>
        <c:lblOffset val="100"/>
        <c:noMultiLvlLbl val="0"/>
      </c:catAx>
      <c:valAx>
        <c:axId val="21574195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1573900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8521434620402371"/>
          <c:y val="0.12933748102062734"/>
          <c:w val="0.4349715526141118"/>
          <c:h val="0.74132503795874527"/>
        </c:manualLayout>
      </c:layout>
      <c:barChart>
        <c:barDir val="bar"/>
        <c:grouping val="clustered"/>
        <c:varyColors val="0"/>
        <c:ser>
          <c:idx val="0"/>
          <c:order val="0"/>
          <c:spPr>
            <a:gradFill rotWithShape="1">
              <a:gsLst>
                <a:gs pos="0">
                  <a:schemeClr val="accent2">
                    <a:tint val="50000"/>
                    <a:satMod val="300000"/>
                  </a:schemeClr>
                </a:gs>
                <a:gs pos="35000">
                  <a:schemeClr val="accent2">
                    <a:tint val="37000"/>
                    <a:satMod val="300000"/>
                  </a:schemeClr>
                </a:gs>
                <a:gs pos="100000">
                  <a:schemeClr val="accent2">
                    <a:tint val="15000"/>
                    <a:satMod val="350000"/>
                  </a:schemeClr>
                </a:gs>
              </a:gsLst>
              <a:lin ang="16200000" scaled="1"/>
            </a:gradFill>
            <a:ln w="3175" cap="flat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Лист1!$B$4:$B$7</c:f>
              <c:strCache>
                <c:ptCount val="4"/>
                <c:pt idx="0">
                  <c:v>с 1 января 2025 по 31 марта 2025</c:v>
                </c:pt>
                <c:pt idx="1">
                  <c:v>с 1 апреля 2025 по 30 июня 2025</c:v>
                </c:pt>
                <c:pt idx="2">
                  <c:v>с 1 июля 2025 по 30 сентября 2025</c:v>
                </c:pt>
                <c:pt idx="3">
                  <c:v>с 1 октября 2025 по 31 декабря 2025</c:v>
                </c:pt>
              </c:strCache>
            </c:strRef>
          </c:cat>
          <c:val>
            <c:numRef>
              <c:f>Лист1!$C$4:$C$7</c:f>
              <c:numCache>
                <c:formatCode>General</c:formatCode>
                <c:ptCount val="4"/>
                <c:pt idx="0">
                  <c:v>39</c:v>
                </c:pt>
                <c:pt idx="1">
                  <c:v>17</c:v>
                </c:pt>
                <c:pt idx="2">
                  <c:v>52</c:v>
                </c:pt>
                <c:pt idx="3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AB-4E15-B018-001E5E43A14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216064384"/>
        <c:axId val="216067072"/>
      </c:barChart>
      <c:catAx>
        <c:axId val="216064384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216067072"/>
        <c:crosses val="autoZero"/>
        <c:auto val="1"/>
        <c:lblAlgn val="ctr"/>
        <c:lblOffset val="100"/>
        <c:noMultiLvlLbl val="0"/>
      </c:catAx>
      <c:valAx>
        <c:axId val="216067072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16064384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2369150403596609"/>
          <c:y val="0.13973926673395223"/>
          <c:w val="0.46008799938694184"/>
          <c:h val="0.7205214665320954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40000"/>
                <a:lumOff val="60000"/>
              </a:schemeClr>
            </a:solidFill>
            <a:ln w="3175" cap="flat" cmpd="sng" algn="ctr">
              <a:solidFill>
                <a:schemeClr val="accent3">
                  <a:lumMod val="60000"/>
                  <a:lumOff val="40000"/>
                </a:schemeClr>
              </a:solidFill>
              <a:prstDash val="solid"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Лист1!$C$4:$C$5</c:f>
              <c:strCache>
                <c:ptCount val="2"/>
                <c:pt idx="0">
                  <c:v>с 1 января 2025 по 31 марта 2025</c:v>
                </c:pt>
                <c:pt idx="1">
                  <c:v>с 1 января 2025 по 30 июня 2025</c:v>
                </c:pt>
              </c:strCache>
            </c:strRef>
          </c:cat>
          <c:val>
            <c:numRef>
              <c:f>Лист1!$D$4:$D$5</c:f>
              <c:numCache>
                <c:formatCode>General</c:formatCode>
                <c:ptCount val="2"/>
                <c:pt idx="0">
                  <c:v>39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A8-4ADD-8793-6D75C400DDD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4489344"/>
        <c:axId val="214537344"/>
      </c:barChart>
      <c:catAx>
        <c:axId val="214489344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350"/>
            </a:pPr>
            <a:endParaRPr lang="ru-RU"/>
          </a:p>
        </c:txPr>
        <c:crossAx val="214537344"/>
        <c:crosses val="autoZero"/>
        <c:auto val="1"/>
        <c:lblAlgn val="ctr"/>
        <c:lblOffset val="100"/>
        <c:noMultiLvlLbl val="0"/>
      </c:catAx>
      <c:valAx>
        <c:axId val="21453734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44893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4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1853761040439947"/>
          <c:y val="8.0184507516006309E-2"/>
          <c:w val="0.34378428438506831"/>
          <c:h val="0.8949850520785005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Лист1!$C$6:$C$18</c:f>
              <c:strCache>
                <c:ptCount val="13"/>
                <c:pt idx="0">
                  <c:v>возврат или зачет излишне уплаченных или излишне взысканных сумм налогов, сборов, взносов, пеней и штрафов </c:v>
                </c:pt>
                <c:pt idx="1">
                  <c:v>банковские переводы </c:v>
                </c:pt>
                <c:pt idx="2">
                  <c:v>права и свободы человека и гражданина </c:v>
                </c:pt>
                <c:pt idx="3">
                  <c:v>госпошлины </c:v>
                </c:pt>
                <c:pt idx="4">
                  <c:v>закупки для государственных и муниципальных нужд </c:v>
                </c:pt>
                <c:pt idx="5">
                  <c:v>противодействие преступности </c:v>
                </c:pt>
                <c:pt idx="6">
                  <c:v>Госавтоинспекция МВД России (ГИБДД) </c:v>
                </c:pt>
                <c:pt idx="7">
                  <c:v>деятельность Федерального казначейства (Казначейства России) </c:v>
                </c:pt>
                <c:pt idx="8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 </c:v>
                </c:pt>
                <c:pt idx="9">
                  <c:v>контрольно-ревизионная деятельность (финансовая проверка организаций, учреждений) </c:v>
                </c:pt>
                <c:pt idx="10">
                  <c:v>защита информации, прав субъектов, участвующих в информационных процессах и информатизация. Персональные данные граждан </c:v>
                </c:pt>
                <c:pt idx="11">
                  <c:v>оплата жилищно-коммунальных услуг (ЖКХ), взносов в Фонд капитального ремонта </c:v>
                </c:pt>
                <c:pt idx="12">
                  <c:v>исполнение судебных решений </c:v>
                </c:pt>
              </c:strCache>
            </c:strRef>
          </c:cat>
          <c:val>
            <c:numRef>
              <c:f>Лист1!$D$6:$D$18</c:f>
              <c:numCache>
                <c:formatCode>General</c:formatCode>
                <c:ptCount val="13"/>
                <c:pt idx="0">
                  <c:v>25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EE-4437-99B4-279C18FB982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5"/>
        <c:overlap val="-88"/>
        <c:axId val="214556672"/>
        <c:axId val="214559360"/>
      </c:barChart>
      <c:catAx>
        <c:axId val="214556672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300" b="0"/>
            </a:pPr>
            <a:endParaRPr lang="ru-RU"/>
          </a:p>
        </c:txPr>
        <c:crossAx val="214559360"/>
        <c:crosses val="autoZero"/>
        <c:auto val="1"/>
        <c:lblAlgn val="ctr"/>
        <c:lblOffset val="100"/>
        <c:noMultiLvlLbl val="0"/>
      </c:catAx>
      <c:valAx>
        <c:axId val="214559360"/>
        <c:scaling>
          <c:orientation val="minMax"/>
        </c:scaling>
        <c:delete val="1"/>
        <c:axPos val="t"/>
        <c:numFmt formatCode="General" sourceLinked="1"/>
        <c:majorTickMark val="none"/>
        <c:minorTickMark val="none"/>
        <c:tickLblPos val="nextTo"/>
        <c:crossAx val="214556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400" b="1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'2024 и 1 полуг'!$D$5:$D$8</c:f>
              <c:strCache>
                <c:ptCount val="4"/>
                <c:pt idx="0">
                  <c:v>1 января по 31 марта</c:v>
                </c:pt>
                <c:pt idx="1">
                  <c:v>1 января по 30 июня</c:v>
                </c:pt>
                <c:pt idx="2">
                  <c:v>1 января по 30 сентября</c:v>
                </c:pt>
                <c:pt idx="3">
                  <c:v>1 января по 31 декабря</c:v>
                </c:pt>
              </c:strCache>
            </c:strRef>
          </c:cat>
          <c:val>
            <c:numRef>
              <c:f>'2024 и 1 полуг'!$E$5:$E$8</c:f>
              <c:numCache>
                <c:formatCode>General</c:formatCode>
                <c:ptCount val="4"/>
                <c:pt idx="0">
                  <c:v>18</c:v>
                </c:pt>
                <c:pt idx="1">
                  <c:v>53</c:v>
                </c:pt>
                <c:pt idx="2">
                  <c:v>25</c:v>
                </c:pt>
                <c:pt idx="3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81-41B3-8515-944E76E0ED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-21"/>
        <c:axId val="214628224"/>
        <c:axId val="215835392"/>
      </c:barChart>
      <c:catAx>
        <c:axId val="214628224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out"/>
        <c:minorTickMark val="none"/>
        <c:tickLblPos val="nextTo"/>
        <c:crossAx val="215835392"/>
        <c:crosses val="autoZero"/>
        <c:auto val="1"/>
        <c:lblAlgn val="ctr"/>
        <c:lblOffset val="100"/>
        <c:noMultiLvlLbl val="0"/>
      </c:catAx>
      <c:valAx>
        <c:axId val="215835392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4628224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35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47766666666666668"/>
          <c:y val="5.1105349819228998E-2"/>
          <c:w val="0.49455555555555558"/>
          <c:h val="0.8977893003615420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  <a:ln w="3175"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'2024'!$B$4:$B$18</c:f>
              <c:strCache>
                <c:ptCount val="15"/>
                <c:pt idx="0">
                  <c:v>возврат или зачет излишне уплаченных или излишне взысканных сумм налогов, сборов, взносов, пеней и штрафов</c:v>
                </c:pt>
                <c:pt idx="1">
                  <c:v>права и свободы человека и гражданина</c:v>
                </c:pt>
                <c:pt idx="2">
                  <c:v>госпошлины </c:v>
                </c:pt>
                <c:pt idx="3">
                  <c:v>противодействие преступности</c:v>
                </c:pt>
                <c:pt idx="4">
                  <c:v>Госавтоинспекция МВД России (ГИБДД)</c:v>
                </c:pt>
                <c:pt idx="5">
                  <c:v>исполнение судебных решений </c:v>
                </c:pt>
                <c:pt idx="6">
                  <c:v>оплата жилищно-коммунальных услуг (ЖКХ), взносов в Фонд капитального ремонта</c:v>
                </c:pt>
                <c:pt idx="7">
                  <c:v>расчетный счет</c:v>
                </c:pt>
                <c:pt idx="8">
                  <c:v>банковские переводы</c:v>
                </c:pt>
                <c:pt idx="9">
                  <c:v>закупки для государственных и муниципальных нужд</c:v>
                </c:pt>
                <c:pt idx="10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</c:v>
                </c:pt>
                <c:pt idx="11">
                  <c:v>исполнительное производство и кредитные организации (КО)</c:v>
                </c:pt>
                <c:pt idx="12">
                  <c:v>проверка деятельности хозяйствующих субъектов</c:v>
                </c:pt>
                <c:pt idx="13">
                  <c:v>деятельность Федерального казначейства</c:v>
                </c:pt>
                <c:pt idx="14">
                  <c:v>назначение пенсии</c:v>
                </c:pt>
              </c:strCache>
            </c:strRef>
          </c:cat>
          <c:val>
            <c:numRef>
              <c:f>'2024'!$C$4:$C$18</c:f>
              <c:numCache>
                <c:formatCode>General</c:formatCode>
                <c:ptCount val="15"/>
                <c:pt idx="0">
                  <c:v>51</c:v>
                </c:pt>
                <c:pt idx="1">
                  <c:v>30</c:v>
                </c:pt>
                <c:pt idx="2">
                  <c:v>9</c:v>
                </c:pt>
                <c:pt idx="3">
                  <c:v>6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4</c:v>
                </c:pt>
                <c:pt idx="8">
                  <c:v>5</c:v>
                </c:pt>
                <c:pt idx="9">
                  <c:v>4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E8-4C07-B0A9-38FB020F02A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5850368"/>
        <c:axId val="215857408"/>
      </c:barChart>
      <c:catAx>
        <c:axId val="215850368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out"/>
        <c:minorTickMark val="none"/>
        <c:tickLblPos val="nextTo"/>
        <c:spPr>
          <a:ln w="3175"/>
        </c:spPr>
        <c:crossAx val="215857408"/>
        <c:crosses val="autoZero"/>
        <c:auto val="1"/>
        <c:lblAlgn val="ctr"/>
        <c:lblOffset val="100"/>
        <c:noMultiLvlLbl val="0"/>
      </c:catAx>
      <c:valAx>
        <c:axId val="215857408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585036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" b="1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20000"/>
                <a:lumOff val="80000"/>
              </a:schemeClr>
            </a:solidFill>
            <a:ln w="3175">
              <a:solidFill>
                <a:schemeClr val="accent4">
                  <a:lumMod val="60000"/>
                  <a:lumOff val="40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'2024 и 1 полуг'!$D$5:$D$6</c:f>
              <c:strCache>
                <c:ptCount val="2"/>
                <c:pt idx="0">
                  <c:v>1 января по 31 марта</c:v>
                </c:pt>
                <c:pt idx="1">
                  <c:v>1 января по 30 июня</c:v>
                </c:pt>
              </c:strCache>
            </c:strRef>
          </c:cat>
          <c:val>
            <c:numRef>
              <c:f>'2024 и 1 полуг'!$E$5:$E$6</c:f>
              <c:numCache>
                <c:formatCode>General</c:formatCode>
                <c:ptCount val="2"/>
                <c:pt idx="0">
                  <c:v>18</c:v>
                </c:pt>
                <c:pt idx="1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D5-4A3E-A2AE-05994176743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5894272"/>
        <c:axId val="215966080"/>
      </c:barChart>
      <c:catAx>
        <c:axId val="215894272"/>
        <c:scaling>
          <c:orientation val="maxMin"/>
        </c:scaling>
        <c:delete val="0"/>
        <c:axPos val="l"/>
        <c:minorGridlines>
          <c:spPr>
            <a:ln w="3175"/>
          </c:spPr>
        </c:minorGridlines>
        <c:numFmt formatCode="General" sourceLinked="0"/>
        <c:majorTickMark val="none"/>
        <c:minorTickMark val="none"/>
        <c:tickLblPos val="nextTo"/>
        <c:txPr>
          <a:bodyPr/>
          <a:lstStyle/>
          <a:p>
            <a:pPr algn="ctr">
              <a:defRPr/>
            </a:pPr>
            <a:endParaRPr lang="ru-RU"/>
          </a:p>
        </c:txPr>
        <c:crossAx val="215966080"/>
        <c:crosses val="autoZero"/>
        <c:auto val="1"/>
        <c:lblAlgn val="ctr"/>
        <c:lblOffset val="100"/>
        <c:noMultiLvlLbl val="0"/>
      </c:catAx>
      <c:valAx>
        <c:axId val="215966080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5894272"/>
        <c:crosses val="autoZero"/>
        <c:crossBetween val="between"/>
      </c:valAx>
    </c:plotArea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 sz="350">
          <a:latin typeface="Arial" panose="020B0604020202020204" pitchFamily="34" charset="0"/>
          <a:cs typeface="Arial" panose="020B0604020202020204" pitchFamily="34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4">
                <a:lumMod val="40000"/>
                <a:lumOff val="60000"/>
              </a:schemeClr>
            </a:solidFill>
            <a:ln w="3175">
              <a:solidFill>
                <a:schemeClr val="accent4">
                  <a:lumMod val="75000"/>
                </a:schemeClr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4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'1 полуг 2024'!$B$4:$B$14</c:f>
              <c:strCache>
                <c:ptCount val="11"/>
                <c:pt idx="0">
                  <c:v>возврат или зачет излишне уплаченных или излишне взысканных сумм налогов, сборов, взносов, пеней и штрафов </c:v>
                </c:pt>
                <c:pt idx="1">
                  <c:v>информационные системы органов государственной власти Российской Федерации. Официальные сайты органов государственной власти и органов местного самоуправления </c:v>
                </c:pt>
                <c:pt idx="2">
                  <c:v>противодействие преступности </c:v>
                </c:pt>
                <c:pt idx="3">
                  <c:v>права и свободы человека и гражданина </c:v>
                </c:pt>
                <c:pt idx="4">
                  <c:v>Госавтоинспекция МВД России (ГИБДД)</c:v>
                </c:pt>
                <c:pt idx="5">
                  <c:v>исполнение судебных решений </c:v>
                </c:pt>
                <c:pt idx="6">
                  <c:v>расчетный счет </c:v>
                </c:pt>
                <c:pt idx="7">
                  <c:v>исполнительное производство и кредитные организации (КО)</c:v>
                </c:pt>
                <c:pt idx="8">
                  <c:v>госпошлины</c:v>
                </c:pt>
                <c:pt idx="9">
                  <c:v>банковские переводы </c:v>
                </c:pt>
                <c:pt idx="10">
                  <c:v>проверка деятельности хозяйствующих субъектов </c:v>
                </c:pt>
              </c:strCache>
            </c:strRef>
          </c:cat>
          <c:val>
            <c:numRef>
              <c:f>'1 полуг 2024'!$C$4:$C$14</c:f>
              <c:numCache>
                <c:formatCode>General</c:formatCode>
                <c:ptCount val="11"/>
                <c:pt idx="0">
                  <c:v>32</c:v>
                </c:pt>
                <c:pt idx="1">
                  <c:v>2</c:v>
                </c:pt>
                <c:pt idx="2">
                  <c:v>5</c:v>
                </c:pt>
                <c:pt idx="3">
                  <c:v>17</c:v>
                </c:pt>
                <c:pt idx="4">
                  <c:v>5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B-4652-B282-8D56D409D55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15982080"/>
        <c:axId val="216000384"/>
      </c:barChart>
      <c:catAx>
        <c:axId val="215982080"/>
        <c:scaling>
          <c:orientation val="maxMin"/>
        </c:scaling>
        <c:delete val="0"/>
        <c:axPos val="l"/>
        <c:majorGridlines>
          <c:spPr>
            <a:ln w="3175"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 w="3175">
            <a:solidFill>
              <a:schemeClr val="bg1">
                <a:lumMod val="85000"/>
              </a:schemeClr>
            </a:solidFill>
          </a:ln>
        </c:spPr>
        <c:crossAx val="216000384"/>
        <c:crosses val="autoZero"/>
        <c:auto val="1"/>
        <c:lblAlgn val="ctr"/>
        <c:lblOffset val="100"/>
        <c:noMultiLvlLbl val="0"/>
      </c:catAx>
      <c:valAx>
        <c:axId val="216000384"/>
        <c:scaling>
          <c:orientation val="minMax"/>
        </c:scaling>
        <c:delete val="1"/>
        <c:axPos val="t"/>
        <c:numFmt formatCode="General" sourceLinked="1"/>
        <c:majorTickMark val="out"/>
        <c:minorTickMark val="none"/>
        <c:tickLblPos val="nextTo"/>
        <c:crossAx val="2159820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3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6101" y="1"/>
            <a:ext cx="4303713" cy="3413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E7B44D-A7E6-4B80-827B-F066170BDD8E}" type="datetimeFigureOut">
              <a:rPr lang="ru-RU" smtClean="0"/>
              <a:pPr/>
              <a:t>30.07.2026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3188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6101" y="6453188"/>
            <a:ext cx="4303713" cy="3413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04A1DE-E6A3-40AC-A793-52E44D9379F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95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697" y="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pPr/>
              <a:t>30.07.2026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30525" y="850900"/>
            <a:ext cx="4070350" cy="22907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31" tIns="84865" rIns="169731" bIns="8486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595" y="3270934"/>
            <a:ext cx="7946213" cy="2675917"/>
          </a:xfrm>
          <a:prstGeom prst="rect">
            <a:avLst/>
          </a:prstGeom>
        </p:spPr>
        <p:txBody>
          <a:bodyPr vert="horz" lIns="169731" tIns="84865" rIns="169731" bIns="8486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544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697" y="6455441"/>
            <a:ext cx="4303972" cy="339060"/>
          </a:xfrm>
          <a:prstGeom prst="rect">
            <a:avLst/>
          </a:prstGeom>
        </p:spPr>
        <p:txBody>
          <a:bodyPr vert="horz" lIns="169731" tIns="84865" rIns="169731" bIns="84865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930525" y="850900"/>
            <a:ext cx="4070350" cy="229076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7318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7"/>
            <a:ext cx="40360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422808" y="543714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2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8" name="bk object 18"/>
          <p:cNvSpPr/>
          <p:nvPr/>
        </p:nvSpPr>
        <p:spPr>
          <a:xfrm>
            <a:off x="734016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19" name="bk object 19"/>
          <p:cNvSpPr/>
          <p:nvPr/>
        </p:nvSpPr>
        <p:spPr>
          <a:xfrm>
            <a:off x="3133712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0" name="bk object 20"/>
          <p:cNvSpPr/>
          <p:nvPr/>
        </p:nvSpPr>
        <p:spPr>
          <a:xfrm>
            <a:off x="3118256" y="2541854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1" name="bk object 21"/>
          <p:cNvSpPr/>
          <p:nvPr/>
        </p:nvSpPr>
        <p:spPr>
          <a:xfrm>
            <a:off x="3118256" y="2286535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80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8"/>
            <a:ext cx="1509395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2"/>
            <a:ext cx="2058035" cy="9233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2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pPr/>
              <a:t>30.07.2026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2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2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5" y="473939"/>
            <a:ext cx="3791051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7"/>
            <a:ext cx="51892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1"/>
            <a:ext cx="184505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1"/>
            <a:ext cx="132613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y-el.roskazna.gov.ru/inaya-deyatelnost/otkrytoe-pravitelstvo/plany-i-otchety" TargetMode="Externa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y-el.roskazna.gov.ru/inaya-deyatelnost/otkrytoe-pravitelstvo/plany-i-otchety" TargetMode="External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8.png"/><Relationship Id="rId7" Type="http://schemas.openxmlformats.org/officeDocument/2006/relationships/hyperlink" Target="https://mariy-el.roskazna.gov.ru/inaya-deyatelnost/protivodeystvie-korrupci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o-kaznachejstve/" TargetMode="External"/><Relationship Id="rId5" Type="http://schemas.openxmlformats.org/officeDocument/2006/relationships/hyperlink" Target="https://mariy-el.roskazna.gov.ru/inaya-deyatelnost/gossluzhba-v-ufk" TargetMode="Externa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y-el.roskazna.gov.ru/opendat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ob-ufk/plany-i-otchety" TargetMode="External"/><Relationship Id="rId5" Type="http://schemas.openxmlformats.org/officeDocument/2006/relationships/hyperlink" Target="https://mariy-el.roskazna.gov.ru/opendata/" TargetMode="External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y-el.roskazna.gov.ru/priem-obrashhenij/obrashhenie-grazhdan-i-organizacij/lichnyy-priem-grazhdan-i-organizatsi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ariy-el.roskazna.gov.ru/priem-obrascheniy/obrascheniya-grazhdan-i-organizaciy/informaciya-o-rassmotrenii-obrascheniy-grazhdan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8.png"/><Relationship Id="rId7" Type="http://schemas.openxmlformats.org/officeDocument/2006/relationships/hyperlink" Target="https://mariy-el.roskazna.gov.ru/press/37995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mariy-el.roskazna.gov.ru/press/377701" TargetMode="External"/><Relationship Id="rId5" Type="http://schemas.openxmlformats.org/officeDocument/2006/relationships/hyperlink" Target="https://mariy-el.roskazna.gov.ru/press/380292" TargetMode="External"/><Relationship Id="rId4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7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4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5911" y="1262385"/>
            <a:ext cx="4114799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</a:t>
            </a:r>
            <a:endParaRPr lang="ru-RU" sz="12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05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выполнению мероприятий по реализации принципов открытости в Управлении 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</a:t>
            </a:r>
            <a:r>
              <a:rPr lang="en-US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sz="105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полугодие 2026 года</a:t>
            </a:r>
            <a:endParaRPr lang="ru-RU" sz="105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2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https</a:t>
            </a:r>
            <a:r>
              <a:rPr lang="en-US" sz="800">
                <a:solidFill>
                  <a:schemeClr val="bg1">
                    <a:lumMod val="65000"/>
                  </a:schemeClr>
                </a:solidFill>
              </a:rPr>
              <a:t>://mariy-el.roskazna.gov.ru</a:t>
            </a:r>
            <a:endParaRPr lang="en-US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Йошкар-Ола,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2026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1" y="250825"/>
            <a:ext cx="53280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Группа 12"/>
          <p:cNvGrpSpPr/>
          <p:nvPr/>
        </p:nvGrpSpPr>
        <p:grpSpPr>
          <a:xfrm>
            <a:off x="132019" y="58705"/>
            <a:ext cx="3542969" cy="296723"/>
            <a:chOff x="224785" y="122540"/>
            <a:chExt cx="7261107" cy="1137184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/>
            <a:srcRect r="59513"/>
            <a:stretch>
              <a:fillRect/>
            </a:stretch>
          </p:blipFill>
          <p:spPr bwMode="auto">
            <a:xfrm>
              <a:off x="224785" y="122540"/>
              <a:ext cx="713579" cy="1103753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 bwMode="auto">
            <a:xfrm>
              <a:off x="861157" y="198132"/>
              <a:ext cx="6624735" cy="1061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solidFill>
                    <a:schemeClr val="tx2"/>
                  </a:solidFill>
                </a:rPr>
                <a:t>УПРАВЛЕНИЕ ФЕДЕРАЛЬНОГО КАЗНАЧЕЙСТВА</a:t>
              </a:r>
            </a:p>
            <a:p>
              <a:r>
                <a:rPr lang="ru-RU" sz="600" dirty="0" smtClean="0">
                  <a:solidFill>
                    <a:schemeClr val="tx2"/>
                  </a:solidFill>
                </a:rPr>
                <a:t>ПО РЕСПУБЛИКЕ МАРИЙ ЭЛ</a:t>
              </a:r>
              <a:endParaRPr lang="ru-RU" sz="600" dirty="0">
                <a:solidFill>
                  <a:schemeClr val="tx2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Rectangle"/>
          <p:cNvSpPr/>
          <p:nvPr/>
        </p:nvSpPr>
        <p:spPr>
          <a:xfrm>
            <a:off x="95189" y="479425"/>
            <a:ext cx="1979869" cy="2667000"/>
          </a:xfrm>
          <a:prstGeom prst="rect">
            <a:avLst/>
          </a:prstGeom>
          <a:solidFill>
            <a:schemeClr val="tx2">
              <a:lumMod val="20000"/>
              <a:lumOff val="80000"/>
              <a:alpha val="57255"/>
            </a:schemeClr>
          </a:solidFill>
          <a:ln w="7600" cap="flat">
            <a:solidFill>
              <a:schemeClr val="accent1">
                <a:lumMod val="20000"/>
                <a:lumOff val="80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61" b="8943"/>
          <a:stretch/>
        </p:blipFill>
        <p:spPr>
          <a:xfrm>
            <a:off x="233275" y="631825"/>
            <a:ext cx="1703696" cy="831534"/>
          </a:xfrm>
          <a:prstGeom prst="rect">
            <a:avLst/>
          </a:prstGeom>
          <a:ln w="3175"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0" y="1722019"/>
            <a:ext cx="2075058" cy="861774"/>
          </a:xfrm>
          <a:prstGeom prst="rect">
            <a:avLst/>
          </a:prstGeom>
          <a:extLst/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РЕФЕРЕНТНЫЕ ГРУППЫ УПРАВЛЕНИЯ ФЕДЕРАЛЬНОГО КАЗНАЧЕЙСТВА </a:t>
            </a:r>
          </a:p>
          <a:p>
            <a:pPr algn="ctr"/>
            <a:r>
              <a:rPr lang="ru-RU" sz="1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ПО РЕСПУБЛИКЕ МАРИЙ ЭЛ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1529" y="2818153"/>
            <a:ext cx="1512000" cy="21600"/>
          </a:xfrm>
          <a:prstGeom prst="rect">
            <a:avLst/>
          </a:prstGeom>
          <a:solidFill>
            <a:srgbClr val="003B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ound Rectangle"/>
          <p:cNvSpPr/>
          <p:nvPr/>
        </p:nvSpPr>
        <p:spPr>
          <a:xfrm>
            <a:off x="2000189" y="519409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273301" y="671809"/>
            <a:ext cx="1975794" cy="1923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650" dirty="0"/>
              <a:t>Взыскатели </a:t>
            </a:r>
            <a:r>
              <a:rPr lang="ru-RU" altLang="ru-RU" sz="650" dirty="0" smtClean="0"/>
              <a:t>по исполнительным документам</a:t>
            </a:r>
            <a:endParaRPr lang="ru-RU" altLang="ru-RU" sz="650" dirty="0"/>
          </a:p>
        </p:txBody>
      </p:sp>
      <p:sp>
        <p:nvSpPr>
          <p:cNvPr id="28" name="Round Rectangle"/>
          <p:cNvSpPr/>
          <p:nvPr/>
        </p:nvSpPr>
        <p:spPr>
          <a:xfrm>
            <a:off x="2000189" y="995935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21"/>
          <p:cNvSpPr txBox="1">
            <a:spLocks noChangeArrowheads="1"/>
          </p:cNvSpPr>
          <p:nvPr/>
        </p:nvSpPr>
        <p:spPr bwMode="auto">
          <a:xfrm>
            <a:off x="2276947" y="1124095"/>
            <a:ext cx="1284318" cy="19236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Банковское сообщество</a:t>
            </a:r>
            <a:endParaRPr lang="ru-RU" altLang="ru-RU" sz="650" b="0" dirty="0">
              <a:solidFill>
                <a:schemeClr val="tx1"/>
              </a:solidFill>
            </a:endParaRPr>
          </a:p>
        </p:txBody>
      </p:sp>
      <p:sp>
        <p:nvSpPr>
          <p:cNvPr id="29" name="Round Rectangle"/>
          <p:cNvSpPr/>
          <p:nvPr/>
        </p:nvSpPr>
        <p:spPr>
          <a:xfrm>
            <a:off x="2000189" y="1467886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21"/>
          <p:cNvSpPr txBox="1">
            <a:spLocks noChangeArrowheads="1"/>
          </p:cNvSpPr>
          <p:nvPr/>
        </p:nvSpPr>
        <p:spPr bwMode="auto">
          <a:xfrm>
            <a:off x="2273301" y="1485772"/>
            <a:ext cx="3276599" cy="292388"/>
          </a:xfrm>
          <a:prstGeom prst="rect">
            <a:avLst/>
          </a:prstGeom>
          <a:noFill/>
          <a:ln w="34925" cmpd="thickThin"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FontTx/>
              <a:buNone/>
              <a:defRPr sz="800" b="1">
                <a:solidFill>
                  <a:srgbClr val="C00000"/>
                </a:solidFill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9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Пользователи </a:t>
            </a:r>
            <a:r>
              <a:rPr lang="ru-RU" altLang="ru-RU" sz="650" b="0" dirty="0">
                <a:solidFill>
                  <a:schemeClr val="tx1"/>
                </a:solidFill>
              </a:rPr>
              <a:t>государственных информационных систем, оператором которых является Федеральное казначейство</a:t>
            </a:r>
          </a:p>
        </p:txBody>
      </p:sp>
      <p:sp>
        <p:nvSpPr>
          <p:cNvPr id="30" name="Round Rectangle"/>
          <p:cNvSpPr/>
          <p:nvPr/>
        </p:nvSpPr>
        <p:spPr>
          <a:xfrm>
            <a:off x="2000189" y="1942781"/>
            <a:ext cx="3657600" cy="670243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21"/>
          <p:cNvSpPr txBox="1">
            <a:spLocks noChangeArrowheads="1"/>
          </p:cNvSpPr>
          <p:nvPr/>
        </p:nvSpPr>
        <p:spPr bwMode="auto">
          <a:xfrm>
            <a:off x="2273301" y="1921287"/>
            <a:ext cx="3276600" cy="592470"/>
          </a:xfrm>
          <a:prstGeom prst="rect">
            <a:avLst/>
          </a:prstGeom>
          <a:noFill/>
          <a:ln w="34925" cmpd="thickThin">
            <a:noFill/>
          </a:ln>
          <a:extLst/>
        </p:spPr>
        <p:txBody>
          <a:bodyPr wrap="square">
            <a:spAutoFit/>
          </a:bodyPr>
          <a:lstStyle>
            <a:defPPr>
              <a:defRPr lang="ru-RU"/>
            </a:defPPr>
            <a:lvl1pPr algn="ctr">
              <a:spcBef>
                <a:spcPct val="0"/>
              </a:spcBef>
              <a:buFontTx/>
              <a:buNone/>
              <a:defRPr sz="800" b="1">
                <a:solidFill>
                  <a:srgbClr val="C00000"/>
                </a:solidFill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latin typeface="Calibri" pitchFamily="34" charset="0"/>
              </a:defRPr>
            </a:lvl9pPr>
          </a:lstStyle>
          <a:p>
            <a:pPr algn="just"/>
            <a:r>
              <a:rPr lang="ru-RU" altLang="ru-RU" sz="650" b="0" dirty="0" smtClean="0">
                <a:solidFill>
                  <a:schemeClr val="tx1"/>
                </a:solidFill>
              </a:rPr>
              <a:t>Глава </a:t>
            </a:r>
            <a:r>
              <a:rPr lang="ru-RU" altLang="ru-RU" sz="650" b="0" dirty="0">
                <a:solidFill>
                  <a:schemeClr val="tx1"/>
                </a:solidFill>
              </a:rPr>
              <a:t>Республики Марий Эл, руководители органов исполнительной, законодательной власти и органов местного самоуправления  Республики Марий Эл, территориальных органов федеральных органов исполнительной власти Республики Марий Эл, главный федеральный инспектор по Республике Марий Эл</a:t>
            </a:r>
          </a:p>
        </p:txBody>
      </p:sp>
      <p:sp>
        <p:nvSpPr>
          <p:cNvPr id="32" name="Round Rectangle"/>
          <p:cNvSpPr/>
          <p:nvPr/>
        </p:nvSpPr>
        <p:spPr>
          <a:xfrm>
            <a:off x="2000189" y="2624853"/>
            <a:ext cx="3657600" cy="458370"/>
          </a:xfrm>
          <a:prstGeom prst="rect">
            <a:avLst/>
          </a:prstGeom>
          <a:solidFill>
            <a:srgbClr val="F6F9FC">
              <a:alpha val="57255"/>
            </a:srgbClr>
          </a:solidFill>
          <a:ln w="7600" cap="flat">
            <a:noFill/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292869" y="2743573"/>
            <a:ext cx="2589218" cy="1923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ru-RU" altLang="ru-RU" sz="650" dirty="0" smtClean="0"/>
              <a:t>Клиенты</a:t>
            </a:r>
            <a:r>
              <a:rPr lang="ru-RU" altLang="ru-RU" sz="650" dirty="0"/>
              <a:t>, которым открыты лицевые счета в Управлении</a:t>
            </a:r>
          </a:p>
        </p:txBody>
      </p:sp>
      <p:grpSp>
        <p:nvGrpSpPr>
          <p:cNvPr id="21" name="Группа 20"/>
          <p:cNvGrpSpPr/>
          <p:nvPr/>
        </p:nvGrpSpPr>
        <p:grpSpPr>
          <a:xfrm>
            <a:off x="132019" y="58705"/>
            <a:ext cx="3542969" cy="296723"/>
            <a:chOff x="224785" y="122540"/>
            <a:chExt cx="7261107" cy="1137184"/>
          </a:xfrm>
        </p:grpSpPr>
        <p:pic>
          <p:nvPicPr>
            <p:cNvPr id="22" name="Рисунок 21"/>
            <p:cNvPicPr>
              <a:picLocks noChangeAspect="1"/>
            </p:cNvPicPr>
            <p:nvPr/>
          </p:nvPicPr>
          <p:blipFill rotWithShape="1">
            <a:blip r:embed="rId4"/>
            <a:srcRect r="59513"/>
            <a:stretch>
              <a:fillRect/>
            </a:stretch>
          </p:blipFill>
          <p:spPr bwMode="auto">
            <a:xfrm>
              <a:off x="224785" y="122540"/>
              <a:ext cx="713579" cy="1103753"/>
            </a:xfrm>
            <a:prstGeom prst="rect">
              <a:avLst/>
            </a:prstGeom>
          </p:spPr>
        </p:pic>
        <p:sp>
          <p:nvSpPr>
            <p:cNvPr id="23" name="TextBox 22"/>
            <p:cNvSpPr txBox="1"/>
            <p:nvPr/>
          </p:nvSpPr>
          <p:spPr bwMode="auto">
            <a:xfrm>
              <a:off x="861157" y="198132"/>
              <a:ext cx="6624735" cy="1061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solidFill>
                    <a:schemeClr val="tx2"/>
                  </a:solidFill>
                </a:rPr>
                <a:t>УПРАВЛЕНИЕ ФЕДЕРАЛЬНОГО КАЗНАЧЕЙСТВА</a:t>
              </a:r>
            </a:p>
            <a:p>
              <a:r>
                <a:rPr lang="ru-RU" sz="600" dirty="0" smtClean="0">
                  <a:solidFill>
                    <a:schemeClr val="tx2"/>
                  </a:solidFill>
                </a:rPr>
                <a:t>ПО РЕСПУБЛИКЕ МАРИЙ ЭЛ</a:t>
              </a:r>
              <a:endParaRPr lang="ru-RU" sz="6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862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7" name="Группа 36"/>
          <p:cNvGrpSpPr/>
          <p:nvPr/>
        </p:nvGrpSpPr>
        <p:grpSpPr>
          <a:xfrm>
            <a:off x="-32425" y="2976162"/>
            <a:ext cx="2910798" cy="276999"/>
            <a:chOff x="-32146" y="2976162"/>
            <a:chExt cx="2731236" cy="276999"/>
          </a:xfrm>
        </p:grpSpPr>
        <p:sp>
          <p:nvSpPr>
            <p:cNvPr id="38" name="TextBox 37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9" name="Прямоугольник 38"/>
            <p:cNvSpPr/>
            <p:nvPr/>
          </p:nvSpPr>
          <p:spPr>
            <a:xfrm>
              <a:off x="-32146" y="2998295"/>
              <a:ext cx="273123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5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ПЛАН МЕРОПРИЯТИЙ ПО РЕАЛИЗАЦИИ ПРИНЦИПОВ ОТКРЫТОСТИ УПРАВЛЕНИЯ ФЕДЕРАЛЬНОГО КАЗНАЧЕЙСТВА ПО РЕСПУБЛИКЕ МАРИЙ ЭЛ НА </a:t>
              </a:r>
              <a:r>
                <a:rPr lang="ru-RU" sz="5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2026 ГОД</a:t>
              </a:r>
              <a:endParaRPr lang="ru-RU" sz="5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0" name="Прямоугольник 39"/>
          <p:cNvSpPr/>
          <p:nvPr/>
        </p:nvSpPr>
        <p:spPr>
          <a:xfrm>
            <a:off x="4766146" y="306012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3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9" name="Round Rectangle"/>
          <p:cNvSpPr/>
          <p:nvPr/>
        </p:nvSpPr>
        <p:spPr>
          <a:xfrm>
            <a:off x="3245939" y="858935"/>
            <a:ext cx="2257674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76402" y="1003832"/>
            <a:ext cx="1739020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ru-RU"/>
            </a:defPPr>
            <a:lvl1pPr algn="ctr">
              <a:defRPr sz="600" b="1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z="1400" dirty="0" smtClean="0">
                <a:solidFill>
                  <a:srgbClr val="376092"/>
                </a:solidFill>
                <a:effectLst/>
              </a:rPr>
              <a:t>2 РАЗДЕЛА</a:t>
            </a:r>
            <a:endParaRPr lang="ru-RU" sz="1400" dirty="0">
              <a:solidFill>
                <a:srgbClr val="376092"/>
              </a:solidFill>
              <a:effectLst/>
            </a:endParaRPr>
          </a:p>
        </p:txBody>
      </p:sp>
      <p:sp>
        <p:nvSpPr>
          <p:cNvPr id="20" name="Round Rectangle"/>
          <p:cNvSpPr/>
          <p:nvPr/>
        </p:nvSpPr>
        <p:spPr>
          <a:xfrm>
            <a:off x="3245939" y="1484028"/>
            <a:ext cx="2257674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04729" y="1610186"/>
            <a:ext cx="1739021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>
            <a:defPPr>
              <a:defRPr lang="ru-RU"/>
            </a:defPPr>
            <a:lvl1pPr algn="r">
              <a:defRPr sz="1050" b="1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sz="1400" dirty="0" smtClean="0">
                <a:solidFill>
                  <a:srgbClr val="376092"/>
                </a:solidFill>
                <a:effectLst/>
              </a:rPr>
              <a:t>5 МЕХАНИЗМОВ</a:t>
            </a:r>
            <a:endParaRPr lang="ru-RU" sz="1400" dirty="0">
              <a:solidFill>
                <a:srgbClr val="376092"/>
              </a:solidFill>
              <a:effectLst/>
            </a:endParaRPr>
          </a:p>
        </p:txBody>
      </p:sp>
      <p:sp>
        <p:nvSpPr>
          <p:cNvPr id="21" name="Round Rectangle"/>
          <p:cNvSpPr/>
          <p:nvPr/>
        </p:nvSpPr>
        <p:spPr>
          <a:xfrm>
            <a:off x="3245938" y="2113224"/>
            <a:ext cx="2257673" cy="576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bg1">
                <a:lumMod val="6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3440234" y="2230536"/>
            <a:ext cx="1911403" cy="30777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/>
            <a:r>
              <a:rPr lang="ru-RU" sz="1400" b="1" dirty="0" smtClean="0">
                <a:ln w="1905">
                  <a:noFill/>
                </a:ln>
                <a:solidFill>
                  <a:srgbClr val="376092"/>
                </a:solidFill>
              </a:rPr>
              <a:t>23 МЕРОПРИЯТИЯ</a:t>
            </a:r>
            <a:endParaRPr lang="ru-RU" sz="1400" b="1" dirty="0">
              <a:ln w="1905">
                <a:noFill/>
              </a:ln>
              <a:solidFill>
                <a:srgbClr val="376092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9119" y="1694433"/>
            <a:ext cx="167597" cy="726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58" y="512160"/>
            <a:ext cx="2011276" cy="1182573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523" y="1533345"/>
            <a:ext cx="123952" cy="12395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9" b="2990"/>
          <a:stretch/>
        </p:blipFill>
        <p:spPr bwMode="auto">
          <a:xfrm>
            <a:off x="439758" y="1745346"/>
            <a:ext cx="2014906" cy="1192164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8" name="Группа 17"/>
          <p:cNvGrpSpPr/>
          <p:nvPr/>
        </p:nvGrpSpPr>
        <p:grpSpPr>
          <a:xfrm>
            <a:off x="132019" y="58705"/>
            <a:ext cx="3542969" cy="296723"/>
            <a:chOff x="224785" y="122540"/>
            <a:chExt cx="7261107" cy="1137184"/>
          </a:xfrm>
        </p:grpSpPr>
        <p:pic>
          <p:nvPicPr>
            <p:cNvPr id="23" name="Рисунок 22"/>
            <p:cNvPicPr>
              <a:picLocks noChangeAspect="1"/>
            </p:cNvPicPr>
            <p:nvPr/>
          </p:nvPicPr>
          <p:blipFill rotWithShape="1">
            <a:blip r:embed="rId7"/>
            <a:srcRect r="59513"/>
            <a:stretch>
              <a:fillRect/>
            </a:stretch>
          </p:blipFill>
          <p:spPr bwMode="auto">
            <a:xfrm>
              <a:off x="224785" y="122540"/>
              <a:ext cx="713579" cy="1103753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 bwMode="auto">
            <a:xfrm>
              <a:off x="861157" y="198132"/>
              <a:ext cx="6624735" cy="10615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600" dirty="0" smtClean="0">
                  <a:solidFill>
                    <a:schemeClr val="tx2"/>
                  </a:solidFill>
                </a:rPr>
                <a:t>УПРАВЛЕНИЕ ФЕДЕРАЛЬНОГО КАЗНАЧЕЙСТВА</a:t>
              </a:r>
            </a:p>
            <a:p>
              <a:r>
                <a:rPr lang="ru-RU" sz="600" dirty="0" smtClean="0">
                  <a:solidFill>
                    <a:schemeClr val="tx2"/>
                  </a:solidFill>
                </a:rPr>
                <a:t>ПО РЕСПУБЛИКЕ МАРИЙ ЭЛ</a:t>
              </a:r>
              <a:endParaRPr lang="ru-RU" sz="600" dirty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53387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8684" y="-18519"/>
            <a:ext cx="485817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ФОРМИРОВАНИЯ И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РАЗМЕЩЕНИЯ НА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ОФИЦИАЛЬНОМ САЙТЕ УПРАВЛЕНИЯ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ОТЧЕТА ПО ВЫПОЛНЕНИЮ ПЛАНА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МЕРОПРИЯТИЙ ПО РЕАЛИЗАЦИИ ПРИНЦИПОВ </a:t>
            </a:r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ОТКРЫТОСТИ </a:t>
            </a:r>
          </a:p>
          <a:p>
            <a:pPr algn="r"/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УПРАВЛЕНИИ ФЕДЕРАЛЬНОГО КАЗНАЧЕЙСТВА ПО РЕСПУБЛИКЕ МАРИЙ ЭЛ </a:t>
            </a:r>
          </a:p>
        </p:txBody>
      </p:sp>
      <p:sp>
        <p:nvSpPr>
          <p:cNvPr id="10" name="Round Rectangle"/>
          <p:cNvSpPr/>
          <p:nvPr/>
        </p:nvSpPr>
        <p:spPr>
          <a:xfrm>
            <a:off x="3107733" y="466062"/>
            <a:ext cx="2514599" cy="2421594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ound Rectangle"/>
          <p:cNvSpPr/>
          <p:nvPr/>
        </p:nvSpPr>
        <p:spPr>
          <a:xfrm>
            <a:off x="135932" y="462418"/>
            <a:ext cx="2895600" cy="2425238"/>
          </a:xfrm>
          <a:prstGeom prst="rect">
            <a:avLst/>
          </a:prstGeom>
          <a:solidFill>
            <a:srgbClr val="F6FCF8">
              <a:alpha val="57255"/>
            </a:srgbClr>
          </a:solidFill>
          <a:ln w="3175" cap="flat">
            <a:solidFill>
              <a:schemeClr val="bg1">
                <a:lumMod val="9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470" y="595149"/>
            <a:ext cx="2891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Отчет по выполнению плана мероприятий по реализации принципов открытости в Управлении Федерального казначейства по Республике Марий Эл за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2025 год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размещен на официальном сайте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Управления 27.03.2026</a:t>
            </a:r>
            <a:endParaRPr lang="ru-RU" sz="7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644900" y="1832262"/>
            <a:ext cx="152400" cy="94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/>
          <p:cNvGrpSpPr/>
          <p:nvPr/>
        </p:nvGrpSpPr>
        <p:grpSpPr>
          <a:xfrm>
            <a:off x="-97264" y="2976162"/>
            <a:ext cx="2882900" cy="276999"/>
            <a:chOff x="-97264" y="2976162"/>
            <a:chExt cx="2882900" cy="276999"/>
          </a:xfrm>
        </p:grpSpPr>
        <p:sp>
          <p:nvSpPr>
            <p:cNvPr id="15" name="TextBox 14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-97264" y="3019851"/>
              <a:ext cx="2882900" cy="18466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1. Организационные мероприятия</a:t>
              </a:r>
            </a:p>
          </p:txBody>
        </p:sp>
      </p:grpSp>
      <p:sp>
        <p:nvSpPr>
          <p:cNvPr id="20" name="Прямоугольник 19"/>
          <p:cNvSpPr/>
          <p:nvPr/>
        </p:nvSpPr>
        <p:spPr>
          <a:xfrm>
            <a:off x="4766146" y="306012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3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40752" y="564340"/>
            <a:ext cx="432048" cy="1418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68"/>
          <a:stretch/>
        </p:blipFill>
        <p:spPr bwMode="auto">
          <a:xfrm>
            <a:off x="270489" y="1308049"/>
            <a:ext cx="2638585" cy="1206551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3260" y="1905256"/>
            <a:ext cx="123952" cy="123952"/>
          </a:xfrm>
          <a:prstGeom prst="rect">
            <a:avLst/>
          </a:prstGeom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75" b="-1"/>
          <a:stretch/>
        </p:blipFill>
        <p:spPr bwMode="auto">
          <a:xfrm>
            <a:off x="3479646" y="513222"/>
            <a:ext cx="1774371" cy="1184804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645" y="1779174"/>
            <a:ext cx="1774371" cy="995379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313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" y="1694333"/>
            <a:ext cx="2114949" cy="121661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80" y="620371"/>
            <a:ext cx="2662098" cy="1043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90612" y="-19252"/>
            <a:ext cx="550410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РАЗМЕЩЕНИЕ ИНФОРМАЦИИ НА ОФИЦИАЛЬНОМ САЙТЕ УПРАВЛЕНИЯ, В СООТВЕТСТВИИ С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ТРЕБОВАНИЯМИ ЗАКОНА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№ 8-ФЗ И ИНЫМИ НОРМАТИВНЫМИ ПРАВОВЫМИ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АКТАМИ, В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СЛЕДУЮЩИХ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РАЗДЕЛАХ:ОБЩАЯ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ТОФК; </a:t>
            </a:r>
            <a:endParaRPr lang="ru-RU" sz="650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r"/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КАДРОВОМ ОБЕСПЕЧЕНИИ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ТОФК; </a:t>
            </a:r>
          </a:p>
          <a:p>
            <a:pPr algn="r"/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ПО ВОПРОСАМ ПРОТИВОДЕЙСТВИЯ КОРРУПЦИИ И ПОДДЕРЖАНИЕ ЕЕ В АКТУАЛЬНОМ СОСТОЯНИИ</a:t>
            </a:r>
            <a:endParaRPr lang="ru-RU" sz="65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613330" y="528038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5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54824" y="49335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9583" y="17748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13" name="TextBox 12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Реализация принципа информационной открытости</a:t>
              </a: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2197101" y="2415714"/>
            <a:ext cx="3505200" cy="553998"/>
            <a:chOff x="5508104" y="3183705"/>
            <a:chExt cx="3456384" cy="1298335"/>
          </a:xfrm>
        </p:grpSpPr>
        <p:sp>
          <p:nvSpPr>
            <p:cNvPr id="10" name="TextBox 9"/>
            <p:cNvSpPr txBox="1"/>
            <p:nvPr/>
          </p:nvSpPr>
          <p:spPr>
            <a:xfrm>
              <a:off x="5508104" y="3183705"/>
              <a:ext cx="3456384" cy="1298335"/>
            </a:xfrm>
            <a:prstGeom prst="rect">
              <a:avLst/>
            </a:prstGeom>
            <a:solidFill>
              <a:srgbClr val="F0F5FA"/>
            </a:solidFill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600" dirty="0" smtClean="0">
                  <a:solidFill>
                    <a:schemeClr val="tx2">
                      <a:lumMod val="75000"/>
                    </a:schemeClr>
                  </a:solidFill>
                </a:rPr>
                <a:t>В </a:t>
              </a:r>
              <a:r>
                <a:rPr lang="ru-RU" sz="600" dirty="0">
                  <a:solidFill>
                    <a:schemeClr val="tx2">
                      <a:lumMod val="75000"/>
                    </a:schemeClr>
                  </a:solidFill>
                </a:rPr>
                <a:t>целях повышения эффективности доступа гражданских служащих УФК по Республике Марий Эл к информации о противодействии </a:t>
              </a:r>
              <a:r>
                <a:rPr lang="ru-RU" sz="600" dirty="0" smtClean="0">
                  <a:solidFill>
                    <a:schemeClr val="tx2">
                      <a:lumMod val="75000"/>
                    </a:schemeClr>
                  </a:solidFill>
                </a:rPr>
                <a:t>коррупции в </a:t>
              </a:r>
              <a:r>
                <a:rPr lang="en-US" sz="600" dirty="0" smtClean="0">
                  <a:solidFill>
                    <a:schemeClr val="tx2">
                      <a:lumMod val="75000"/>
                    </a:schemeClr>
                  </a:solidFill>
                </a:rPr>
                <a:t>I</a:t>
              </a:r>
              <a:r>
                <a:rPr lang="ru-RU" sz="600" dirty="0" smtClean="0">
                  <a:solidFill>
                    <a:schemeClr val="tx2">
                      <a:lumMod val="75000"/>
                    </a:schemeClr>
                  </a:solidFill>
                </a:rPr>
                <a:t> полугодии 2026 года </a:t>
              </a:r>
              <a:r>
                <a:rPr lang="ru-RU" sz="600" dirty="0">
                  <a:solidFill>
                    <a:schemeClr val="tx2">
                      <a:lumMod val="75000"/>
                    </a:schemeClr>
                  </a:solidFill>
                </a:rPr>
                <a:t>обеспечено полноценное информационное наполнение и регулярное обновление подраздела официального Интернет-сайта УФК по Республике Марий Эл, посвященного вопросам противодействия коррупции. </a:t>
              </a:r>
              <a:endParaRPr lang="ru-RU" sz="600" b="1" u="sng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/>
          </p:nvCxnSpPr>
          <p:spPr>
            <a:xfrm>
              <a:off x="5508104" y="3183707"/>
              <a:ext cx="3456384" cy="0"/>
            </a:xfrm>
            <a:prstGeom prst="line">
              <a:avLst/>
            </a:prstGeom>
            <a:ln>
              <a:solidFill>
                <a:srgbClr val="0060A8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>
              <a:off x="5508104" y="4455926"/>
              <a:ext cx="3456384" cy="0"/>
            </a:xfrm>
            <a:prstGeom prst="line">
              <a:avLst/>
            </a:prstGeom>
            <a:ln>
              <a:solidFill>
                <a:srgbClr val="0060A8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017" y="758329"/>
            <a:ext cx="2831189" cy="1458729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27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 rot="5400000">
            <a:off x="1655453" y="-1049908"/>
            <a:ext cx="2448000" cy="5479502"/>
          </a:xfrm>
          <a:prstGeom prst="rect">
            <a:avLst/>
          </a:prstGeom>
          <a:solidFill>
            <a:srgbClr val="EEF3F8"/>
          </a:solidFill>
          <a:ln w="3175">
            <a:solidFill>
              <a:srgbClr val="CDDEEF"/>
            </a:solidFill>
          </a:ln>
        </p:spPr>
        <p:txBody>
          <a:bodyPr vert="vert270" wrap="square" rtlCol="0">
            <a:spAutoFit/>
          </a:bodyPr>
          <a:lstStyle/>
          <a:p>
            <a:pPr algn="ctr"/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80" y="-11210"/>
            <a:ext cx="57852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ПУБЛИКАЦИЯ НАБОРОВ ДАННЫХ В ФОРМАТЕ ОТКРЫТЫХ ДАННЫХ В СООТВЕТСТВИИ С </a:t>
            </a:r>
            <a:r>
              <a:rPr lang="ru-RU" sz="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МЕТОДИЧЕСКИМИ </a:t>
            </a:r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РЕКОМЕНДАЦИЯМИ ПО ПУБЛИКАЦИИ ОТКРЫТЫХ ДАННЫХ ГОСУДАРСТВЕННЫМИ ОРГАНАМИ И ОРГАНАМИ МЕСТНОГО САМОУПРАВЛЕНИЯ И ТЕХНИЧЕСКИМИ ТРЕБОВАНИЯМИ К ПУБЛИКАЦИИ ОТКРЫТЫХ </a:t>
            </a:r>
            <a:r>
              <a:rPr lang="ru-RU" sz="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ДАННЫХ </a:t>
            </a:r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(ВЕРСИЯ 3.0), УТВЕРЖДЕННЫМИ ПРОТОКОЛОМ ЗАСЕДАНИЯ ПРАВИТЕЛЬСТВЕННОЙ КОМИССИИ ПО КООРДИНАЦИИ ДЕЯТЕЛЬНОСТИ ОТКРЫТОГО ПРАВИТЕЛЬСТВА ОТ 29 МАЯ 2014 Г. N </a:t>
            </a:r>
            <a:r>
              <a:rPr lang="ru-RU" sz="6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 </a:t>
            </a:r>
            <a:r>
              <a:rPr lang="ru-RU" sz="6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ПОДДЕРЖАНИЕ ИХ В АКТУАЛЬНОМ СОСТОЯНИИ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Обеспечение работы с открытыми данными</a:t>
              </a:r>
            </a:p>
          </p:txBody>
        </p:sp>
      </p:grpSp>
      <p:sp>
        <p:nvSpPr>
          <p:cNvPr id="18" name="Прямоугольник 17"/>
          <p:cNvSpPr/>
          <p:nvPr/>
        </p:nvSpPr>
        <p:spPr>
          <a:xfrm>
            <a:off x="4766146" y="3061994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3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28" y="758329"/>
            <a:ext cx="2123446" cy="1800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908" y="576063"/>
            <a:ext cx="2130316" cy="155041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453" y="2270497"/>
            <a:ext cx="2621472" cy="504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69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68199" y="75790"/>
            <a:ext cx="4419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ПОДГОТОВКИ ИТОГОВОГО ОТЧЕТА О </a:t>
            </a:r>
            <a:r>
              <a:rPr lang="ru-RU" sz="70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РЕЗУЛЬТАТАХ </a:t>
            </a:r>
            <a:r>
              <a:rPr lang="ru-RU" sz="70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ДЕЯТЕЛЬНОСТИ</a:t>
            </a:r>
          </a:p>
          <a:p>
            <a:pPr algn="r"/>
            <a:r>
              <a:rPr lang="ru-RU" sz="7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УПРАВЛЕНИЯ ФЕДЕРАЛЬНОГО КАЗНАЧЕЙСТВА ПО РЕСПУБЛИКЕ МАРИЙ ЭЛ ЗА 2024 ГОД</a:t>
            </a:r>
            <a:endParaRPr lang="ru-RU" sz="7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88900" y="429647"/>
            <a:ext cx="5943600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Итоговый отчет о результатах деятельности Управления Федерального казначейства по </a:t>
            </a:r>
            <a:r>
              <a:rPr lang="ru-RU" sz="600" dirty="0" smtClean="0">
                <a:solidFill>
                  <a:schemeClr val="tx2">
                    <a:lumMod val="75000"/>
                  </a:schemeClr>
                </a:solidFill>
              </a:rPr>
              <a:t>Республике Марий </a:t>
            </a:r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Эл </a:t>
            </a:r>
            <a:r>
              <a:rPr lang="ru-RU" sz="600" u="sng" dirty="0">
                <a:solidFill>
                  <a:schemeClr val="tx2">
                    <a:lumMod val="75000"/>
                  </a:schemeClr>
                </a:solidFill>
              </a:rPr>
              <a:t>за </a:t>
            </a:r>
            <a:r>
              <a:rPr lang="ru-RU" sz="600" u="sng" dirty="0" smtClean="0">
                <a:solidFill>
                  <a:schemeClr val="tx2">
                    <a:lumMod val="75000"/>
                  </a:schemeClr>
                </a:solidFill>
              </a:rPr>
              <a:t>2025 год</a:t>
            </a:r>
            <a:endParaRPr lang="ru-RU" sz="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7" name="TextBox 6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Формирование публичной отчетности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84" y="660393"/>
            <a:ext cx="1589975" cy="2227787"/>
          </a:xfrm>
          <a:prstGeom prst="rect">
            <a:avLst/>
          </a:prstGeom>
          <a:ln w="3175">
            <a:solidFill>
              <a:schemeClr val="bg1">
                <a:lumMod val="85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401" y="934438"/>
            <a:ext cx="2455025" cy="183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0874" y="614313"/>
            <a:ext cx="2357865" cy="1998712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4" y="684325"/>
            <a:ext cx="2948355" cy="180000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77900" y="22225"/>
            <a:ext cx="4809901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ПРЕДСТАВЛЕНИЯ ПЛАНОВ И ПОКАЗАТЕЛЕЙ ДЕЯТЕЛЬНОСТИ </a:t>
            </a:r>
          </a:p>
          <a:p>
            <a:pPr algn="r"/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УПРАВЛЕНИЯ ФЕДЕРАЛЬНОГО КАЗНАЧЕЙСТВА ПО РЕСПУБЛИКЕ МАРИЙ ЭЛ В ФОРМАТАХ, УДОБНЫХ </a:t>
            </a:r>
            <a:r>
              <a:rPr lang="ru-RU" sz="65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СКАЧИВАНИЯ </a:t>
            </a:r>
            <a:r>
              <a:rPr lang="ru-RU" sz="65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ОФИЦИАЛЬНОГО САЙТА УПРАВЛЕНИЯ, А ТАКЖЕ В ФОРМАТЕ ОТКРЫТЫХ ДАННЫХ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59207"/>
            <a:ext cx="2882900" cy="293954"/>
            <a:chOff x="-97264" y="2959207"/>
            <a:chExt cx="2882900" cy="293954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59207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Формирование публичной отчетности</a:t>
              </a:r>
            </a:p>
          </p:txBody>
        </p:sp>
      </p:grpSp>
      <p:sp>
        <p:nvSpPr>
          <p:cNvPr id="17" name="Прямоугольник 16"/>
          <p:cNvSpPr/>
          <p:nvPr/>
        </p:nvSpPr>
        <p:spPr>
          <a:xfrm>
            <a:off x="4702646" y="26130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5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285809" y="2613025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94" y="1334393"/>
            <a:ext cx="123952" cy="12395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700" y="1580588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08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68199" y="40333"/>
            <a:ext cx="441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АКТУАЛЬНОСТИ ИНФОРМАЦИИ, РАЗМЕЩЕННОЙ </a:t>
            </a:r>
          </a:p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ОФИЦИАЛЬНОМ САЙТЕ УПРАВЛЕНИЯ О РАБОТЕ С ОБРАЩЕНИЯМИ ГРАЖДАН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241300" y="426085"/>
            <a:ext cx="6336704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" dirty="0">
                <a:solidFill>
                  <a:schemeClr val="tx2">
                    <a:lumMod val="75000"/>
                  </a:schemeClr>
                </a:solidFill>
              </a:rPr>
              <a:t>Контактные данные сотрудников, ответственных за работу с обращениями граждан и организаций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7" name="TextBox 6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4766146" y="306268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3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4352" y="686321"/>
            <a:ext cx="2545399" cy="216024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88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68199" y="35806"/>
            <a:ext cx="4419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АКТУАЛЬНОСТИ ИНФОРМАЦИИ, РАЗМЕЩЕННОЙ </a:t>
            </a:r>
          </a:p>
          <a:p>
            <a:pPr algn="r"/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ОФИЦИАЛЬНОМ САЙТЕ УПРАВЛЕНИЯ О РАБОТЕ С ОБРАЩЕНИЯМИ ГРАЖДАН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39702" y="434508"/>
            <a:ext cx="54863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Анализ тематики обращений граждан и организаций с </a:t>
            </a:r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обозначением наиболее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часто встречающихся </a:t>
            </a:r>
            <a:endParaRPr lang="ru-RU" sz="7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700" dirty="0" smtClean="0">
                <a:solidFill>
                  <a:schemeClr val="tx2">
                    <a:lumMod val="75000"/>
                  </a:schemeClr>
                </a:solidFill>
              </a:rPr>
              <a:t>актуальных тем </a:t>
            </a:r>
            <a:r>
              <a:rPr lang="ru-RU" sz="700" dirty="0">
                <a:solidFill>
                  <a:schemeClr val="tx2">
                    <a:lumMod val="75000"/>
                  </a:schemeClr>
                </a:solidFill>
              </a:rPr>
              <a:t>и о принятых мерах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0728455"/>
              </p:ext>
            </p:extLst>
          </p:nvPr>
        </p:nvGraphicFramePr>
        <p:xfrm>
          <a:off x="254757" y="880932"/>
          <a:ext cx="5222181" cy="741634"/>
        </p:xfrm>
        <a:graphic>
          <a:graphicData uri="http://schemas.openxmlformats.org/drawingml/2006/table">
            <a:tbl>
              <a:tblPr firstRow="1" firstCol="1" bandRow="1">
                <a:tableStyleId>{D27102A9-8310-4765-A935-A1911B00CA55}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33354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1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18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4 обращения направлено по компетенции, с уведомлением авторов о переадресации обращений, по 14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16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Контрольно-ревизионная деятельность (финансовая проверка организаций, учреждений)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4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1 обращение направлено по компетенции, с уведомлением авторов о переадресации обращений, по 3 обращениям 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54756" y="758329"/>
            <a:ext cx="1287063" cy="20005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1 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2026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9370991"/>
              </p:ext>
            </p:extLst>
          </p:nvPr>
        </p:nvGraphicFramePr>
        <p:xfrm>
          <a:off x="244861" y="1927284"/>
          <a:ext cx="5222181" cy="928604"/>
        </p:xfrm>
        <a:graphic>
          <a:graphicData uri="http://schemas.openxmlformats.org/drawingml/2006/table">
            <a:tbl>
              <a:tblPr firstRow="1" firstCol="1" bandRow="1">
                <a:tableStyleId>{68D230F3-CF80-4859-8CE7-A43EE81993B5}</a:tableStyleId>
              </a:tblPr>
              <a:tblGrid>
                <a:gridCol w="1952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86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2022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012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  <a:latin typeface="+mn-lt"/>
                        </a:rPr>
                        <a:t>Темы наиболее часто задаваемых вопросов в обращениях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Количество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обращений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b="1" dirty="0">
                          <a:effectLst/>
                          <a:latin typeface="+mn-lt"/>
                        </a:rPr>
                        <a:t>Результат рассмотрения</a:t>
                      </a:r>
                      <a:endParaRPr lang="ru-RU" sz="500" b="1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53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Возврат или зачет излишне уплаченных или излишне взысканных сумм налогов, сборов, взносов, пеней и штрафов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17</a:t>
                      </a: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2 обращения направлено по компетенции, с уведомлением авторов о переадресации обращений, по 15 обращениям даны ответы авторам 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5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</a:rPr>
                        <a:t>Права и свободы человека и гражданина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6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</a:rPr>
                        <a:t>даны ответы авторам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555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b="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Закупки для государственных и муниципальных нужд</a:t>
                      </a:r>
                      <a:endParaRPr lang="ru-RU" sz="500" b="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6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500" dirty="0" smtClean="0">
                          <a:effectLst/>
                          <a:latin typeface="+mn-lt"/>
                          <a:ea typeface="Cambria" panose="02040503050406030204" pitchFamily="18" charset="0"/>
                        </a:rPr>
                        <a:t>5 обращений направлено по компетенции, с уведомлением авторов о переадресации обращений, по 1 обращению дан ответ автор</a:t>
                      </a:r>
                      <a:endParaRPr lang="ru-RU" sz="500" dirty="0">
                        <a:effectLst/>
                        <a:latin typeface="+mn-lt"/>
                        <a:ea typeface="Cambria" panose="02040503050406030204" pitchFamily="18" charset="0"/>
                      </a:endParaRPr>
                    </a:p>
                  </a:txBody>
                  <a:tcPr marL="42584" marR="42584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244860" y="1822129"/>
            <a:ext cx="1287063" cy="20005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txBody>
          <a:bodyPr wrap="square">
            <a:spAutoFit/>
          </a:bodyPr>
          <a:lstStyle/>
          <a:p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за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 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квартал </a:t>
            </a:r>
            <a:r>
              <a:rPr lang="ru-RU" sz="7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2026 г</a:t>
            </a:r>
            <a:r>
              <a:rPr lang="ru-RU" sz="7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13" name="TextBox 12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766146" y="306268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3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60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86956" y="577614"/>
            <a:ext cx="2304000" cy="256702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2026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-8502" y="482486"/>
            <a:ext cx="1948430" cy="1152128"/>
            <a:chOff x="2985302" y="229141"/>
            <a:chExt cx="1917441" cy="172020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80310" y="498024"/>
              <a:ext cx="544175" cy="1021256"/>
            </a:xfrm>
            <a:prstGeom prst="rect">
              <a:avLst/>
            </a:prstGeom>
            <a:ln w="3175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030474" y="1489812"/>
              <a:ext cx="1872269" cy="459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за </a:t>
              </a:r>
              <a:r>
                <a:rPr lang="en-US" sz="800" dirty="0" smtClean="0">
                  <a:solidFill>
                    <a:srgbClr val="1F497D">
                      <a:lumMod val="75000"/>
                    </a:srgbClr>
                  </a:solidFill>
                </a:rPr>
                <a:t>I 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полугодие </a:t>
              </a:r>
              <a:r>
                <a:rPr lang="ru-RU" sz="1400" b="1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</a:rPr>
                <a:t>2026</a:t>
              </a:r>
              <a:endParaRPr lang="ru-RU" sz="1400" b="1" spc="300" dirty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493250" y="1000482"/>
              <a:ext cx="544175" cy="518737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 w="3175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42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8696" y="1286068"/>
              <a:ext cx="544175" cy="236842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23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021384" y="1546813"/>
              <a:ext cx="1596458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2985302" y="229141"/>
              <a:ext cx="697179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Всего обращений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539413" y="640993"/>
              <a:ext cx="55057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граждан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60368" y="939308"/>
              <a:ext cx="65299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организаций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206669" y="888093"/>
              <a:ext cx="251139" cy="25274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65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44060" y="42265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4" y="1694433"/>
            <a:ext cx="3261133" cy="1107996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в соответствии с Федеральным законом от 02.05.2006 № 59-ФЗ «О порядке рассмотрения обращений граждан Российской Федерации» и по ним принимались соответствующие меры: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47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- 17 обращений направлены по компетенции, с уведомлением авторов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о переадресации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 обращение находится на рассмотрении.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7915702"/>
              </p:ext>
            </p:extLst>
          </p:nvPr>
        </p:nvGraphicFramePr>
        <p:xfrm>
          <a:off x="3314948" y="647396"/>
          <a:ext cx="2409195" cy="2405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7321177"/>
              </p:ext>
            </p:extLst>
          </p:nvPr>
        </p:nvGraphicFramePr>
        <p:xfrm>
          <a:off x="1536521" y="564941"/>
          <a:ext cx="1778426" cy="1053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72041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275016"/>
              </p:ext>
            </p:extLst>
          </p:nvPr>
        </p:nvGraphicFramePr>
        <p:xfrm>
          <a:off x="3386957" y="477915"/>
          <a:ext cx="2304256" cy="2768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3386956" y="577614"/>
            <a:ext cx="2232248" cy="256702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2025 году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-8502" y="482486"/>
            <a:ext cx="1948430" cy="1152128"/>
            <a:chOff x="2985302" y="229141"/>
            <a:chExt cx="1917441" cy="1720202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3080310" y="498024"/>
              <a:ext cx="544175" cy="1021256"/>
            </a:xfrm>
            <a:prstGeom prst="rect">
              <a:avLst/>
            </a:prstGeom>
            <a:ln w="3175"/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3030474" y="1489812"/>
              <a:ext cx="1872269" cy="45953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r>
                <a:rPr lang="ru-RU" sz="1100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ru-RU" sz="800" dirty="0" smtClean="0">
                  <a:solidFill>
                    <a:srgbClr val="1F497D">
                      <a:lumMod val="75000"/>
                    </a:srgbClr>
                  </a:solidFill>
                </a:rPr>
                <a:t>за </a:t>
              </a:r>
              <a:r>
                <a:rPr lang="ru-RU" sz="1400" b="1" spc="300" dirty="0" smtClean="0">
                  <a:ln w="1905">
                    <a:solidFill>
                      <a:prstClr val="white">
                        <a:lumMod val="95000"/>
                      </a:prstClr>
                    </a:solidFill>
                  </a:ln>
                  <a:solidFill>
                    <a:srgbClr val="1F497D">
                      <a:lumMod val="50000"/>
                    </a:srgbClr>
                  </a:solidFill>
                </a:rPr>
                <a:t>2025</a:t>
              </a:r>
              <a:endParaRPr lang="ru-RU" sz="1400" b="1" spc="300" dirty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493250" y="874217"/>
              <a:ext cx="544175" cy="645004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175">
              <a:solidFill>
                <a:schemeClr val="accent2">
                  <a:lumMod val="75000"/>
                </a:schemeClr>
              </a:solidFill>
            </a:ln>
            <a:effectLst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3928696" y="1361659"/>
              <a:ext cx="544175" cy="161251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27" name="Прямая соединительная линия 26"/>
            <p:cNvCxnSpPr/>
            <p:nvPr/>
          </p:nvCxnSpPr>
          <p:spPr>
            <a:xfrm>
              <a:off x="3021384" y="1546813"/>
              <a:ext cx="1596458" cy="0"/>
            </a:xfrm>
            <a:prstGeom prst="line">
              <a:avLst/>
            </a:prstGeom>
            <a:ln>
              <a:noFill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8" name="Прямоугольник 27"/>
            <p:cNvSpPr/>
            <p:nvPr/>
          </p:nvSpPr>
          <p:spPr>
            <a:xfrm>
              <a:off x="2985302" y="229141"/>
              <a:ext cx="697179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Всего обращений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3539413" y="551679"/>
              <a:ext cx="55057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граждан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918628" y="1000484"/>
              <a:ext cx="652992" cy="246221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sz="500" dirty="0" smtClean="0">
                  <a:ln w="1905">
                    <a:noFill/>
                  </a:ln>
                  <a:solidFill>
                    <a:srgbClr val="1F497D">
                      <a:lumMod val="50000"/>
                    </a:srgbClr>
                  </a:solidFill>
                </a:rPr>
                <a:t>Обращения организаций</a:t>
              </a:r>
              <a:endParaRPr lang="ru-RU" sz="500" dirty="0">
                <a:ln w="1905">
                  <a:noFill/>
                </a:ln>
                <a:solidFill>
                  <a:prstClr val="black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3206669" y="888093"/>
              <a:ext cx="251139" cy="25274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ru-RU" sz="500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56</a:t>
              </a:r>
              <a:endPara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44060" y="42265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4" y="1694433"/>
            <a:ext cx="3261133" cy="123495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и по 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28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- 22 обращения направлены по компетенции, с уведомлением авторов о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- 5 обращений оставлено без ответа авторам;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 обращение возвращено с разъяснениями.</a:t>
            </a:r>
          </a:p>
        </p:txBody>
      </p: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8865377"/>
              </p:ext>
            </p:extLst>
          </p:nvPr>
        </p:nvGraphicFramePr>
        <p:xfrm>
          <a:off x="1586756" y="540856"/>
          <a:ext cx="1728192" cy="10095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1868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2025 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7" y="650385"/>
            <a:ext cx="552970" cy="684000"/>
          </a:xfrm>
          <a:prstGeom prst="rect">
            <a:avLst/>
          </a:prstGeom>
          <a:ln w="3175"/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00" dirty="0" smtClean="0">
                <a:solidFill>
                  <a:srgbClr val="1F497D">
                    <a:lumMod val="75000"/>
                  </a:srgbClr>
                </a:solidFill>
              </a:rPr>
              <a:t>за </a:t>
            </a:r>
            <a:r>
              <a:rPr lang="en-US" sz="800" dirty="0" smtClean="0">
                <a:solidFill>
                  <a:srgbClr val="1F497D">
                    <a:lumMod val="75000"/>
                  </a:srgbClr>
                </a:solidFill>
              </a:rPr>
              <a:t>I</a:t>
            </a:r>
            <a:r>
              <a:rPr lang="ru-RU" sz="800" dirty="0" smtClean="0">
                <a:solidFill>
                  <a:srgbClr val="1F497D">
                    <a:lumMod val="75000"/>
                  </a:srgbClr>
                </a:solidFill>
              </a:rPr>
              <a:t> полугодие </a:t>
            </a:r>
            <a:r>
              <a:rPr lang="ru-RU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rPr>
              <a:t>2025</a:t>
            </a:r>
            <a:endParaRPr lang="ru-RU" sz="1400" b="1" spc="300" dirty="0">
              <a:ln w="1905">
                <a:solidFill>
                  <a:prstClr val="white">
                    <a:lumMod val="95000"/>
                  </a:prstClr>
                </a:solidFill>
              </a:ln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1" y="902345"/>
            <a:ext cx="552970" cy="432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38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5" y="1228816"/>
            <a:ext cx="552970" cy="108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1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79" y="1352825"/>
            <a:ext cx="1622259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3814" y="470297"/>
            <a:ext cx="708447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6880" y="686321"/>
            <a:ext cx="559470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2224" y="986914"/>
            <a:ext cx="663545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59" y="911639"/>
            <a:ext cx="255198" cy="1692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56</a:t>
            </a:r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37723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694433"/>
            <a:ext cx="3210086" cy="123495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и по 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28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- 22 обращения направлены по компетенции, с уведомлением авторов о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- 5 обращений оставлено без ответа авторам;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 обращение возвращено с разъяснениями.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4082314"/>
              </p:ext>
            </p:extLst>
          </p:nvPr>
        </p:nvGraphicFramePr>
        <p:xfrm>
          <a:off x="1698274" y="581056"/>
          <a:ext cx="1565920" cy="9997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87414667"/>
              </p:ext>
            </p:extLst>
          </p:nvPr>
        </p:nvGraphicFramePr>
        <p:xfrm>
          <a:off x="3386956" y="470297"/>
          <a:ext cx="2304256" cy="27589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2269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0100" y="545448"/>
            <a:ext cx="2351112" cy="264548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 202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4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году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7" y="650385"/>
            <a:ext cx="552970" cy="684000"/>
          </a:xfrm>
          <a:prstGeom prst="rect">
            <a:avLst/>
          </a:prstGeom>
          <a:ln/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800" dirty="0" smtClean="0">
                <a:solidFill>
                  <a:srgbClr val="1F497D">
                    <a:lumMod val="75000"/>
                  </a:srgbClr>
                </a:solidFill>
              </a:rPr>
              <a:t>за </a:t>
            </a:r>
            <a:r>
              <a:rPr lang="ru-RU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rPr>
              <a:t>202</a:t>
            </a:r>
            <a:r>
              <a:rPr lang="en-US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rPr>
              <a:t>4</a:t>
            </a:r>
            <a:endParaRPr lang="ru-RU" sz="1400" b="1" spc="300" dirty="0">
              <a:ln w="1905">
                <a:solidFill>
                  <a:prstClr val="white">
                    <a:lumMod val="95000"/>
                  </a:prstClr>
                </a:solidFill>
              </a:ln>
              <a:solidFill>
                <a:srgbClr val="1F497D">
                  <a:lumMod val="50000"/>
                </a:srgbClr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1" y="902345"/>
            <a:ext cx="552970" cy="4320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97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5" y="1228816"/>
            <a:ext cx="552970" cy="10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79" y="1352825"/>
            <a:ext cx="1622259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53814" y="470297"/>
            <a:ext cx="708447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16880" y="686321"/>
            <a:ext cx="559470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02224" y="986914"/>
            <a:ext cx="663545" cy="16491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59" y="911639"/>
            <a:ext cx="290464" cy="1692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132</a:t>
            </a:r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138773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в соответствии с Федеральным законом от 02.05.2006 № 59-ФЗ «О порядке рассмотрения обращений граждан Российской Федерации» и по ним принимались соответствующие меры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:</a:t>
            </a:r>
          </a:p>
          <a:p>
            <a:pPr algn="just"/>
            <a:endParaRPr lang="ru-RU" sz="700" dirty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86 обращениям авторам даны необходимые разъяснения и рекомендации;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- 34 обращения направлены по компетенции, с уведомлением авторов о переадресации обращений;</a:t>
            </a:r>
          </a:p>
          <a:p>
            <a:pPr algn="just">
              <a:lnSpc>
                <a:spcPct val="150000"/>
              </a:lnSpc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- 12 обращений оставлены без ответа авторам.</a:t>
            </a:r>
          </a:p>
        </p:txBody>
      </p:sp>
      <p:graphicFrame>
        <p:nvGraphicFramePr>
          <p:cNvPr id="33" name="Диаграмма 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8011460"/>
              </p:ext>
            </p:extLst>
          </p:nvPr>
        </p:nvGraphicFramePr>
        <p:xfrm>
          <a:off x="1658859" y="577138"/>
          <a:ext cx="1584082" cy="9012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Диаграмма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7684803"/>
              </p:ext>
            </p:extLst>
          </p:nvPr>
        </p:nvGraphicFramePr>
        <p:xfrm>
          <a:off x="3386956" y="501406"/>
          <a:ext cx="2286000" cy="2733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9584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340100" y="545449"/>
            <a:ext cx="2286000" cy="2645487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prstClr val="black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cs typeface="Arial" panose="020B0604020202020204" pitchFamily="34" charset="0"/>
              </a:rPr>
              <a:t>ПУБЛИКАЦИЯ НА ОФИЦИАЛЬНОМ САЙТЕ УПРАВЛЕНИЯ ИНФОРМАЦИИ ПО РЕЗУЛЬТАТАМ РАССМОТРЕНИЯ ОБРАЩЕНИЙ ГРАЖДАН И ОРГАНИЗАЦИЙ, ПОСТУПИВШИХ В УПРАВЛЕНИЕ ФЕДЕРАЛЬНОГО КАЗНАЧЕЙСТВА ПО РЕСПУБЛИКЕ МАРИЙ ЭЛ 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в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I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полугодии 202</a:t>
            </a:r>
            <a:r>
              <a:rPr lang="en-US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4</a:t>
            </a:r>
            <a:r>
              <a:rPr lang="ru-RU" sz="700" dirty="0" smtClean="0">
                <a:solidFill>
                  <a:srgbClr val="11437F"/>
                </a:solidFill>
                <a:cs typeface="Arial" panose="020B0604020202020204" pitchFamily="34" charset="0"/>
              </a:rPr>
              <a:t> года</a:t>
            </a:r>
            <a:endParaRPr lang="ru-RU" sz="700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97264" y="2927518"/>
            <a:ext cx="2882900" cy="369332"/>
            <a:chOff x="-97264" y="2927518"/>
            <a:chExt cx="2882900" cy="369332"/>
          </a:xfrm>
        </p:grpSpPr>
        <p:sp>
          <p:nvSpPr>
            <p:cNvPr id="6" name="TextBox 5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-97264" y="2927518"/>
              <a:ext cx="28829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Информирование о работе с обращениями </a:t>
              </a:r>
              <a:endParaRPr lang="ru-RU" sz="600" b="1" dirty="0" smtClean="0">
                <a:ln w="1905"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600" b="1" dirty="0" smtClean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граждан </a:t>
              </a:r>
              <a:r>
                <a:rPr lang="ru-RU" sz="600" b="1" dirty="0">
                  <a:ln w="1905"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и организаций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150358" y="866392"/>
            <a:ext cx="552970" cy="468000"/>
          </a:xfrm>
          <a:prstGeom prst="rect">
            <a:avLst/>
          </a:prstGeom>
          <a:ln/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569972" y="1046360"/>
            <a:ext cx="552970" cy="2880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1012456" y="1262393"/>
            <a:ext cx="552970" cy="72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31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19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>
            <a:off x="90480" y="1352825"/>
            <a:ext cx="1622260" cy="0"/>
          </a:xfrm>
          <a:prstGeom prst="line">
            <a:avLst/>
          </a:prstGeom>
          <a:ln>
            <a:noFill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Прямоугольник 27"/>
          <p:cNvSpPr/>
          <p:nvPr/>
        </p:nvSpPr>
        <p:spPr>
          <a:xfrm>
            <a:off x="70671" y="711605"/>
            <a:ext cx="708447" cy="16927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Всего обращений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642164" y="822085"/>
            <a:ext cx="559470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граждан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19081" y="1024840"/>
            <a:ext cx="663546" cy="24622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500" dirty="0" smtClean="0">
                <a:ln w="1905">
                  <a:noFill/>
                </a:ln>
                <a:solidFill>
                  <a:srgbClr val="1F497D">
                    <a:lumMod val="50000"/>
                  </a:srgbClr>
                </a:solidFill>
              </a:rPr>
              <a:t>Обращения организаций</a:t>
            </a:r>
            <a:endParaRPr lang="ru-RU" sz="500" dirty="0">
              <a:ln w="1905">
                <a:noFill/>
              </a:ln>
              <a:solidFill>
                <a:prstClr val="black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78760" y="987490"/>
            <a:ext cx="255198" cy="1692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ru-RU" sz="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71</a:t>
            </a:r>
            <a:endParaRPr lang="ru-RU" sz="5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890911" y="398289"/>
            <a:ext cx="1292341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Общее количество 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3839036" y="407861"/>
            <a:ext cx="1208985" cy="1692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500" b="1" dirty="0">
                <a:solidFill>
                  <a:srgbClr val="1F497D">
                    <a:lumMod val="75000"/>
                  </a:srgbClr>
                </a:solidFill>
              </a:rPr>
              <a:t>Основные темы </a:t>
            </a:r>
            <a:r>
              <a:rPr lang="ru-RU" sz="500" b="1" dirty="0" smtClean="0">
                <a:solidFill>
                  <a:srgbClr val="1F497D">
                    <a:lumMod val="75000"/>
                  </a:srgbClr>
                </a:solidFill>
              </a:rPr>
              <a:t>обращений, ед.</a:t>
            </a:r>
            <a:endParaRPr lang="ru-RU" sz="500" b="1" dirty="0">
              <a:solidFill>
                <a:srgbClr val="1F497D">
                  <a:lumMod val="75000"/>
                </a:srgbClr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53815" y="1726679"/>
            <a:ext cx="3210086" cy="1161857"/>
          </a:xfrm>
          <a:prstGeom prst="rect">
            <a:avLst/>
          </a:prstGeom>
          <a:solidFill>
            <a:srgbClr val="F9F9F9"/>
          </a:solidFill>
          <a:ln w="3175">
            <a:solidFill>
              <a:schemeClr val="bg1">
                <a:lumMod val="75000"/>
              </a:schemeClr>
            </a:solidFill>
          </a:ln>
          <a:effectLst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Рассмотрение обращений граждан и организаций осуществлялось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в соответствии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с Федеральным законом от 02.05.2006 № 59-ФЗ «О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порядке рассмотрения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обращений граждан Российской Федерации»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и по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ним </a:t>
            </a:r>
            <a:r>
              <a:rPr lang="ru-RU" sz="700" dirty="0" smtClean="0">
                <a:solidFill>
                  <a:srgbClr val="1F497D">
                    <a:lumMod val="75000"/>
                  </a:srgbClr>
                </a:solidFill>
              </a:rPr>
              <a:t>принимались соответствующие </a:t>
            </a:r>
            <a:r>
              <a:rPr lang="ru-RU" sz="700" dirty="0">
                <a:solidFill>
                  <a:srgbClr val="1F497D">
                    <a:lumMod val="75000"/>
                  </a:srgbClr>
                </a:solidFill>
              </a:rPr>
              <a:t>меры:</a:t>
            </a:r>
            <a:endParaRPr lang="ru-RU" sz="700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just"/>
            <a:endParaRPr lang="ru-RU" sz="400" dirty="0" smtClean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по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4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2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обращениям авторам даны необходимые разъяснения и рекомендации;</a:t>
            </a:r>
          </a:p>
          <a:p>
            <a:pPr algn="just">
              <a:spcAft>
                <a:spcPts val="300"/>
              </a:spcAft>
            </a:pP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15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обращений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направлены по компетенции, с уведомлением авторов о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переадресации обращений;</a:t>
            </a: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1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0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обращений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оставлены без ответа 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авторам;</a:t>
            </a:r>
            <a:endParaRPr lang="ru-RU" sz="550" dirty="0">
              <a:solidFill>
                <a:srgbClr val="1F497D">
                  <a:lumMod val="75000"/>
                </a:srgbClr>
              </a:solidFill>
            </a:endParaRPr>
          </a:p>
          <a:p>
            <a:pPr algn="just">
              <a:spcAft>
                <a:spcPts val="300"/>
              </a:spcAft>
            </a:pP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- </a:t>
            </a:r>
            <a:r>
              <a:rPr lang="en-US" sz="550" dirty="0" smtClean="0">
                <a:solidFill>
                  <a:srgbClr val="1F497D">
                    <a:lumMod val="75000"/>
                  </a:srgbClr>
                </a:solidFill>
              </a:rPr>
              <a:t>4</a:t>
            </a:r>
            <a:r>
              <a:rPr lang="ru-RU" sz="550" dirty="0" smtClean="0">
                <a:solidFill>
                  <a:srgbClr val="1F497D">
                    <a:lumMod val="75000"/>
                  </a:srgbClr>
                </a:solidFill>
              </a:rPr>
              <a:t> </a:t>
            </a:r>
            <a:r>
              <a:rPr lang="ru-RU" sz="550" dirty="0">
                <a:solidFill>
                  <a:srgbClr val="1F497D">
                    <a:lumMod val="75000"/>
                  </a:srgbClr>
                </a:solidFill>
              </a:rPr>
              <a:t>обращения находятся в работе (срок не наступил).</a:t>
            </a:r>
          </a:p>
        </p:txBody>
      </p:sp>
      <p:graphicFrame>
        <p:nvGraphicFramePr>
          <p:cNvPr id="32" name="Диаграмма 3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791860"/>
              </p:ext>
            </p:extLst>
          </p:nvPr>
        </p:nvGraphicFramePr>
        <p:xfrm>
          <a:off x="1665769" y="577138"/>
          <a:ext cx="1512168" cy="936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7" name="Прямоугольник 36"/>
          <p:cNvSpPr/>
          <p:nvPr/>
        </p:nvSpPr>
        <p:spPr>
          <a:xfrm>
            <a:off x="99716" y="1314648"/>
            <a:ext cx="19025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00" dirty="0">
                <a:solidFill>
                  <a:srgbClr val="1F497D">
                    <a:lumMod val="75000"/>
                  </a:srgbClr>
                </a:solidFill>
              </a:rPr>
              <a:t>I </a:t>
            </a:r>
            <a:r>
              <a:rPr lang="ru-RU" sz="800" dirty="0">
                <a:solidFill>
                  <a:srgbClr val="1F497D">
                    <a:lumMod val="75000"/>
                  </a:srgbClr>
                </a:solidFill>
              </a:rPr>
              <a:t>ПОЛУГОДИЕ </a:t>
            </a:r>
            <a:r>
              <a:rPr lang="ru-RU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rPr>
              <a:t>202</a:t>
            </a:r>
            <a:r>
              <a:rPr lang="en-US" sz="1400" b="1" spc="300" dirty="0" smtClean="0">
                <a:ln w="1905">
                  <a:solidFill>
                    <a:prstClr val="white">
                      <a:lumMod val="95000"/>
                    </a:prstClr>
                  </a:solidFill>
                </a:ln>
                <a:solidFill>
                  <a:srgbClr val="1F497D">
                    <a:lumMod val="50000"/>
                  </a:srgbClr>
                </a:solidFill>
              </a:rPr>
              <a:t>4</a:t>
            </a:r>
            <a:endParaRPr lang="ru-RU" sz="1400" b="1" spc="300" dirty="0">
              <a:ln w="1905">
                <a:solidFill>
                  <a:prstClr val="white">
                    <a:lumMod val="95000"/>
                  </a:prstClr>
                </a:solidFill>
              </a:ln>
              <a:solidFill>
                <a:srgbClr val="1F497D">
                  <a:lumMod val="50000"/>
                </a:srgbClr>
              </a:solidFill>
            </a:endParaRPr>
          </a:p>
        </p:txBody>
      </p:sp>
      <p:graphicFrame>
        <p:nvGraphicFramePr>
          <p:cNvPr id="38" name="Диаграмма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8693260"/>
              </p:ext>
            </p:extLst>
          </p:nvPr>
        </p:nvGraphicFramePr>
        <p:xfrm>
          <a:off x="3318476" y="461339"/>
          <a:ext cx="2329248" cy="2783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54738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 Rectangle"/>
          <p:cNvSpPr/>
          <p:nvPr/>
        </p:nvSpPr>
        <p:spPr>
          <a:xfrm>
            <a:off x="63500" y="1698625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9" y="1819304"/>
            <a:ext cx="1646094" cy="955249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Round Rectangle"/>
          <p:cNvSpPr/>
          <p:nvPr/>
        </p:nvSpPr>
        <p:spPr>
          <a:xfrm>
            <a:off x="63500" y="537516"/>
            <a:ext cx="2722136" cy="1096303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" t="2415" r="-449" b="14070"/>
          <a:stretch/>
        </p:blipFill>
        <p:spPr bwMode="auto">
          <a:xfrm>
            <a:off x="91578" y="611741"/>
            <a:ext cx="1646094" cy="930168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ound Rectangle"/>
          <p:cNvSpPr/>
          <p:nvPr/>
        </p:nvSpPr>
        <p:spPr>
          <a:xfrm>
            <a:off x="2909644" y="537516"/>
            <a:ext cx="2722136" cy="1188000"/>
          </a:xfrm>
          <a:prstGeom prst="rect">
            <a:avLst/>
          </a:prstGeom>
          <a:solidFill>
            <a:srgbClr val="F6F9FC">
              <a:alpha val="57255"/>
            </a:srgbClr>
          </a:solidFill>
          <a:ln w="3175" cap="flat">
            <a:solidFill>
              <a:schemeClr val="accent1">
                <a:lumMod val="75000"/>
              </a:schemeClr>
            </a:solidFill>
            <a:miter/>
          </a:ln>
        </p:spPr>
        <p:txBody>
          <a:bodyPr wrap="square" lIns="0" tIns="0" rIns="0" bIns="0" rtlCol="0" anchor="ctr"/>
          <a:lstStyle/>
          <a:p>
            <a:pPr algn="ctr" defTabSz="1072866">
              <a:spcAft>
                <a:spcPts val="300"/>
              </a:spcAft>
            </a:pPr>
            <a:r>
              <a:rPr sz="5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endParaRPr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68199" y="22225"/>
            <a:ext cx="4419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7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ОРГАНИЗАЦИЯ ИНФОРМИРОВАНИЯ РЕФЕРЕНТНЫХ ГРУПП О ПЛАНАХ, ОТЧЕТАХ УПРАВЛЕНИЯ ФЕДЕРАЛЬНОГО КАЗНАЧЕЙСТВА ПО РЕСПУБЛИКЕ МАРИЙ ЭЛ, В Т.Ч. РАЗМЕЩЕНИЕМ СООТВЕТСТВУЮЩЕЙ ИНФОРМАЦИИ НА ОФИЦИАЛЬНОМ САЙТЕ УПРАВЛЕНИЯ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-97264" y="2976162"/>
            <a:ext cx="2882900" cy="278152"/>
            <a:chOff x="-97264" y="2976162"/>
            <a:chExt cx="2882900" cy="278152"/>
          </a:xfrm>
        </p:grpSpPr>
        <p:sp>
          <p:nvSpPr>
            <p:cNvPr id="11" name="TextBox 10"/>
            <p:cNvSpPr txBox="1"/>
            <p:nvPr/>
          </p:nvSpPr>
          <p:spPr>
            <a:xfrm rot="5400000">
              <a:off x="1188283" y="1787144"/>
              <a:ext cx="276999" cy="265503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txBody>
            <a:bodyPr vert="vert270" wrap="square" rtlCol="0">
              <a:spAutoFit/>
            </a:bodyPr>
            <a:lstStyle/>
            <a:p>
              <a:pPr algn="ctr"/>
              <a:endPara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-97264" y="2977315"/>
              <a:ext cx="2882900" cy="276999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Раздел 2. Развитие ключевых механизмов открытости</a:t>
              </a:r>
            </a:p>
            <a:p>
              <a:pPr algn="ctr"/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Механизм. Организация работы с </a:t>
              </a:r>
              <a:r>
                <a:rPr lang="ru-RU" sz="600" b="1" dirty="0" err="1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референтными</a:t>
              </a:r>
              <a:r>
                <a:rPr lang="ru-RU" sz="600" b="1" dirty="0">
                  <a:ln w="1905"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группами</a:t>
              </a:r>
            </a:p>
          </p:txBody>
        </p:sp>
      </p:grpSp>
      <p:sp>
        <p:nvSpPr>
          <p:cNvPr id="9" name="Прямоугольник 8"/>
          <p:cNvSpPr/>
          <p:nvPr/>
        </p:nvSpPr>
        <p:spPr>
          <a:xfrm>
            <a:off x="292100" y="385117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600" dirty="0">
                <a:solidFill>
                  <a:schemeClr val="tx2">
                    <a:lumMod val="75000"/>
                  </a:schemeClr>
                </a:solidFill>
              </a:rPr>
              <a:t>Размещение информации в подразделе «Новости» раздела «Новости»</a:t>
            </a:r>
          </a:p>
        </p:txBody>
      </p:sp>
      <p:sp>
        <p:nvSpPr>
          <p:cNvPr id="14" name="Round Rectangle"/>
          <p:cNvSpPr/>
          <p:nvPr/>
        </p:nvSpPr>
        <p:spPr>
          <a:xfrm>
            <a:off x="1968497" y="784224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24" name="Round Rectangle"/>
          <p:cNvSpPr/>
          <p:nvPr/>
        </p:nvSpPr>
        <p:spPr>
          <a:xfrm>
            <a:off x="2845589" y="1794929"/>
            <a:ext cx="2844000" cy="1351496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06284" y="1955026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16.04.2026 расширенного заседания </a:t>
            </a:r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Коллегии Управления Федерального казначейства по Республике Марий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002516" y="2319893"/>
            <a:ext cx="273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руководителем Управления 09.06.2026 личного приёма граждан в приёмной Президента Российской Федерации в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012665" y="2748125"/>
            <a:ext cx="27360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 проведении </a:t>
            </a:r>
            <a:r>
              <a:rPr lang="ru-RU" sz="6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18.06.2026 заседания Коллегии Управления Федерального казначейства по Республике Марий Эл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28949" y="194235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839323" y="235824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839323" y="2732736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ru-RU" sz="14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16713" y="855960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16.04.2026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Round Rectangle"/>
          <p:cNvSpPr/>
          <p:nvPr/>
        </p:nvSpPr>
        <p:spPr>
          <a:xfrm>
            <a:off x="1965706" y="2103048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3922" y="2174784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09.06.2026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" name="Round Rectangle"/>
          <p:cNvSpPr/>
          <p:nvPr/>
        </p:nvSpPr>
        <p:spPr>
          <a:xfrm>
            <a:off x="4821829" y="878772"/>
            <a:ext cx="792000" cy="40908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sz="600" b="1" dirty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770045" y="950508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>
                <a:ln w="1905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18.06.2026</a:t>
            </a:r>
            <a:endParaRPr lang="ru-RU" sz="1100" b="1" dirty="0">
              <a:ln w="1905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4631041" y="1541909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5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1784584" y="1449153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6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787728" y="2701958"/>
            <a:ext cx="999654" cy="184666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376092"/>
            </a:solidFill>
          </a:ln>
        </p:spPr>
        <p:txBody>
          <a:bodyPr wrap="square">
            <a:spAutoFit/>
          </a:bodyPr>
          <a:lstStyle/>
          <a:p>
            <a:pPr algn="r"/>
            <a:r>
              <a:rPr lang="ru-RU" sz="600" b="1" dirty="0">
                <a:ln w="1905">
                  <a:noFill/>
                </a:ln>
                <a:solidFill>
                  <a:schemeClr val="bg1"/>
                </a:solidFill>
                <a:hlinkClick r:id="rId7"/>
              </a:rPr>
              <a:t>ССЫЛКА НА РАЗДЕЛ</a:t>
            </a:r>
            <a:endParaRPr lang="ru-RU" sz="600" b="1" dirty="0">
              <a:ln w="1905">
                <a:noFill/>
              </a:ln>
              <a:solidFill>
                <a:schemeClr val="bg1"/>
              </a:solidFill>
            </a:endParaRPr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560" y="1007564"/>
            <a:ext cx="123952" cy="123952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636" y="2436394"/>
            <a:ext cx="123952" cy="123952"/>
          </a:xfrm>
          <a:prstGeom prst="rect">
            <a:avLst/>
          </a:prstGeom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7124" y="586465"/>
            <a:ext cx="1459952" cy="1090102"/>
          </a:xfrm>
          <a:prstGeom prst="rect">
            <a:avLst/>
          </a:prstGeom>
          <a:noFill/>
          <a:ln w="317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14" y="1417957"/>
            <a:ext cx="123952" cy="12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65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13686</TotalTime>
  <Words>1585</Words>
  <Application>Microsoft Office PowerPoint</Application>
  <PresentationFormat>Произвольный</PresentationFormat>
  <Paragraphs>233</Paragraphs>
  <Slides>16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Вилкова Татьяна Владиславовна</dc:creator>
  <cp:lastModifiedBy>Вилкова Татьяна Владиславовна</cp:lastModifiedBy>
  <cp:revision>2313</cp:revision>
  <cp:lastPrinted>2021-03-22T09:35:23Z</cp:lastPrinted>
  <dcterms:created xsi:type="dcterms:W3CDTF">2019-07-31T16:47:50Z</dcterms:created>
  <dcterms:modified xsi:type="dcterms:W3CDTF">2026-07-30T08:59:35Z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